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60" r:id="rId3"/>
    <p:sldMasterId id="2147483668" r:id="rId4"/>
  </p:sldMasterIdLst>
  <p:notesMasterIdLst>
    <p:notesMasterId r:id="rId51"/>
  </p:notesMasterIdLst>
  <p:sldIdLst>
    <p:sldId id="429" r:id="rId5"/>
    <p:sldId id="440" r:id="rId6"/>
    <p:sldId id="609" r:id="rId7"/>
    <p:sldId id="610" r:id="rId8"/>
    <p:sldId id="281" r:id="rId9"/>
    <p:sldId id="611" r:id="rId10"/>
    <p:sldId id="612" r:id="rId11"/>
    <p:sldId id="309" r:id="rId12"/>
    <p:sldId id="618" r:id="rId13"/>
    <p:sldId id="619" r:id="rId14"/>
    <p:sldId id="615" r:id="rId15"/>
    <p:sldId id="620" r:id="rId16"/>
    <p:sldId id="621" r:id="rId17"/>
    <p:sldId id="622" r:id="rId18"/>
    <p:sldId id="624" r:id="rId19"/>
    <p:sldId id="623" r:id="rId20"/>
    <p:sldId id="625" r:id="rId21"/>
    <p:sldId id="626" r:id="rId22"/>
    <p:sldId id="627" r:id="rId23"/>
    <p:sldId id="628" r:id="rId24"/>
    <p:sldId id="290" r:id="rId25"/>
    <p:sldId id="629" r:id="rId26"/>
    <p:sldId id="630" r:id="rId27"/>
    <p:sldId id="287" r:id="rId28"/>
    <p:sldId id="633" r:id="rId29"/>
    <p:sldId id="372" r:id="rId30"/>
    <p:sldId id="260" r:id="rId31"/>
    <p:sldId id="634" r:id="rId32"/>
    <p:sldId id="635" r:id="rId33"/>
    <p:sldId id="636" r:id="rId34"/>
    <p:sldId id="638" r:id="rId35"/>
    <p:sldId id="306" r:id="rId36"/>
    <p:sldId id="655" r:id="rId37"/>
    <p:sldId id="640" r:id="rId38"/>
    <p:sldId id="639" r:id="rId39"/>
    <p:sldId id="637" r:id="rId40"/>
    <p:sldId id="642" r:id="rId41"/>
    <p:sldId id="296" r:id="rId42"/>
    <p:sldId id="643" r:id="rId43"/>
    <p:sldId id="644" r:id="rId44"/>
    <p:sldId id="658" r:id="rId45"/>
    <p:sldId id="645" r:id="rId46"/>
    <p:sldId id="646" r:id="rId47"/>
    <p:sldId id="647" r:id="rId48"/>
    <p:sldId id="650" r:id="rId49"/>
    <p:sldId id="65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adi Wachman" initials="MKW" lastIdx="2" clrIdx="1"/>
  <p:cmAuthor id="3" name="Betty J Ruth" initials="BJR"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53C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932" autoAdjust="0"/>
    <p:restoredTop sz="95219" autoAdjust="0"/>
  </p:normalViewPr>
  <p:slideViewPr>
    <p:cSldViewPr snapToGrid="0">
      <p:cViewPr varScale="1">
        <p:scale>
          <a:sx n="62" d="100"/>
          <a:sy n="62" d="100"/>
        </p:scale>
        <p:origin x="84" y="210"/>
      </p:cViewPr>
      <p:guideLst>
        <p:guide orient="horz" pos="2160"/>
        <p:guide pos="3840"/>
      </p:guideLst>
    </p:cSldViewPr>
  </p:slideViewPr>
  <p:outlineViewPr>
    <p:cViewPr>
      <p:scale>
        <a:sx n="33" d="100"/>
        <a:sy n="33" d="100"/>
      </p:scale>
      <p:origin x="0" y="-2832"/>
    </p:cViewPr>
  </p:outlineViewPr>
  <p:notesTextViewPr>
    <p:cViewPr>
      <p:scale>
        <a:sx n="1" d="1"/>
        <a:sy n="1" d="1"/>
      </p:scale>
      <p:origin x="0" y="0"/>
    </p:cViewPr>
  </p:notesTextViewPr>
  <p:sorterViewPr>
    <p:cViewPr>
      <p:scale>
        <a:sx n="146" d="100"/>
        <a:sy n="146" d="100"/>
      </p:scale>
      <p:origin x="0" y="0"/>
    </p:cViewPr>
  </p:sorterViewPr>
  <p:notesViewPr>
    <p:cSldViewPr snapToGrid="0">
      <p:cViewPr varScale="1">
        <p:scale>
          <a:sx n="96" d="100"/>
          <a:sy n="96" d="100"/>
        </p:scale>
        <p:origin x="364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CF8AC-5B3A-2E43-8445-9FEA372ED637}" type="datetimeFigureOut">
              <a:rPr lang="en-US" smtClean="0"/>
              <a:t>5/1/2020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CA381-2A39-6E40-8D1F-A29F7321DCB3}" type="slidenum">
              <a:rPr lang="en-US" smtClean="0"/>
              <a:t>‹#›</a:t>
            </a:fld>
            <a:endParaRPr lang="en-US"/>
          </a:p>
        </p:txBody>
      </p:sp>
    </p:spTree>
    <p:extLst>
      <p:ext uri="{BB962C8B-B14F-4D97-AF65-F5344CB8AC3E}">
        <p14:creationId xmlns:p14="http://schemas.microsoft.com/office/powerpoint/2010/main" val="172930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mazon.com/American-Health-Care-Paradox-Spending/dp/1610392094/ref=mt_hardcover?_encoding=UTF8&amp;m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iles.kff.org/attachment/Report-Payment-and-Delivery-System-Reform-in-Medicar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ubmed/2604463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nnovation.cms.gov/initiatives/AC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ochrane.org/CD006525/DEPRESSN_collaborative-care-for-people-with-depression-and-anxiet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C52A7-8A2E-4672-AE54-A222E72A9366}" type="slidenum">
              <a:rPr lang="en-US" smtClean="0"/>
              <a:t>2</a:t>
            </a:fld>
            <a:endParaRPr lang="en-US"/>
          </a:p>
        </p:txBody>
      </p:sp>
    </p:spTree>
    <p:extLst>
      <p:ext uri="{BB962C8B-B14F-4D97-AF65-F5344CB8AC3E}">
        <p14:creationId xmlns:p14="http://schemas.microsoft.com/office/powerpoint/2010/main" val="175304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600" b="0" baseline="0" dirty="0"/>
              <a:t>The disintegration of health care services is of course not </a:t>
            </a:r>
            <a:r>
              <a:rPr lang="en-US" sz="1600" b="0" i="1" u="sng" baseline="0" dirty="0"/>
              <a:t>solely</a:t>
            </a:r>
            <a:r>
              <a:rPr lang="en-US" sz="1600" b="0" baseline="0" dirty="0"/>
              <a:t> responsible for the country’s sub-par quality of care and surprisingly poor health outcomes </a:t>
            </a:r>
            <a:r>
              <a:rPr lang="mr-IN" sz="1600" b="0" baseline="0" dirty="0"/>
              <a:t>–</a:t>
            </a:r>
            <a:r>
              <a:rPr lang="en-US" sz="1600" b="0" baseline="0" dirty="0"/>
              <a:t> thus no one should infer that care integration is a panacea for the many shortcomings of American health care.  Still, much of the background presented earlier underscores how we arrived at today’s fragmented, frustrating system because of historical precedents, such as Cartesian Dualism and early US health policy being characterized by willful efforts to separate different health professions.</a:t>
            </a:r>
          </a:p>
          <a:p>
            <a:pPr marL="0" lvl="0" indent="0">
              <a:buFont typeface="Arial"/>
              <a:buNone/>
            </a:pPr>
            <a:endParaRPr lang="en-US" sz="1600" b="0"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600" b="1" dirty="0"/>
              <a:t>Less government spending on social services, public health</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600" b="0" dirty="0"/>
              <a:t>Book </a:t>
            </a:r>
            <a:r>
              <a:rPr lang="mr-IN" sz="1600" b="0" dirty="0"/>
              <a:t>–</a:t>
            </a:r>
            <a:r>
              <a:rPr lang="en-US" sz="1600" b="0" baseline="0" dirty="0"/>
              <a:t> </a:t>
            </a:r>
            <a:r>
              <a:rPr lang="en-US" sz="1600" b="0" dirty="0"/>
              <a:t>The American Health Care Paradox </a:t>
            </a:r>
          </a:p>
          <a:p>
            <a:pPr marL="457200" marR="0" lvl="1" indent="0" algn="l" defTabSz="457200" rtl="0" eaLnBrk="1" fontAlgn="auto" latinLnBrk="0" hangingPunct="1">
              <a:lnSpc>
                <a:spcPct val="100000"/>
              </a:lnSpc>
              <a:spcBef>
                <a:spcPts val="0"/>
              </a:spcBef>
              <a:spcAft>
                <a:spcPts val="0"/>
              </a:spcAft>
              <a:buClrTx/>
              <a:buSzTx/>
              <a:buFont typeface="Arial"/>
              <a:buNone/>
              <a:tabLst/>
              <a:defRPr/>
            </a:pPr>
            <a:r>
              <a:rPr lang="en-US" sz="1600" kern="1200" dirty="0">
                <a:solidFill>
                  <a:schemeClr val="tx1"/>
                </a:solidFill>
                <a:effectLst/>
                <a:latin typeface="+mn-lt"/>
                <a:ea typeface="+mn-ea"/>
                <a:cs typeface="+mn-cs"/>
              </a:rPr>
              <a:t>Bradley, Elizabeth H., and Lauren A. Taylor. </a:t>
            </a:r>
            <a:r>
              <a:rPr lang="en-US" sz="1600" i="1" u="sng" kern="1200" dirty="0">
                <a:solidFill>
                  <a:schemeClr val="tx1"/>
                </a:solidFill>
                <a:effectLst/>
                <a:latin typeface="+mn-lt"/>
                <a:ea typeface="+mn-ea"/>
                <a:cs typeface="+mn-cs"/>
                <a:hlinkClick r:id="rId3"/>
              </a:rPr>
              <a:t>The American Health Care Paradox: Why Spending More Is Getting Us Less</a:t>
            </a:r>
            <a:r>
              <a:rPr lang="en-US" sz="1600" kern="1200" dirty="0">
                <a:solidFill>
                  <a:schemeClr val="tx1"/>
                </a:solidFill>
                <a:effectLst/>
                <a:latin typeface="+mn-lt"/>
                <a:ea typeface="+mn-ea"/>
                <a:cs typeface="+mn-cs"/>
              </a:rPr>
              <a:t>. New York, NY: </a:t>
            </a:r>
            <a:r>
              <a:rPr lang="en-US" sz="1600" kern="1200" dirty="0" err="1">
                <a:solidFill>
                  <a:schemeClr val="tx1"/>
                </a:solidFill>
                <a:effectLst/>
                <a:latin typeface="+mn-lt"/>
                <a:ea typeface="+mn-ea"/>
                <a:cs typeface="+mn-cs"/>
              </a:rPr>
              <a:t>PublicAffairs</a:t>
            </a:r>
            <a:r>
              <a:rPr lang="en-US" sz="1600" kern="1200" dirty="0">
                <a:solidFill>
                  <a:schemeClr val="tx1"/>
                </a:solidFill>
                <a:effectLst/>
                <a:latin typeface="+mn-lt"/>
                <a:ea typeface="+mn-ea"/>
                <a:cs typeface="+mn-cs"/>
              </a:rPr>
              <a:t>, 2013.</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16</a:t>
            </a:fld>
            <a:endParaRPr lang="en-US"/>
          </a:p>
        </p:txBody>
      </p:sp>
    </p:spTree>
    <p:extLst>
      <p:ext uri="{BB962C8B-B14F-4D97-AF65-F5344CB8AC3E}">
        <p14:creationId xmlns:p14="http://schemas.microsoft.com/office/powerpoint/2010/main" val="345148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r>
              <a:rPr lang="en-US" sz="1200" kern="1200" dirty="0">
                <a:solidFill>
                  <a:schemeClr val="tx1"/>
                </a:solidFill>
                <a:effectLst/>
                <a:latin typeface="+mn-lt"/>
                <a:ea typeface="+mn-ea"/>
                <a:cs typeface="+mn-cs"/>
              </a:rPr>
              <a:t>Susan Baseman, Cristina </a:t>
            </a:r>
            <a:r>
              <a:rPr lang="en-US" sz="1200" kern="1200" dirty="0" err="1">
                <a:solidFill>
                  <a:schemeClr val="tx1"/>
                </a:solidFill>
                <a:effectLst/>
                <a:latin typeface="+mn-lt"/>
                <a:ea typeface="+mn-ea"/>
                <a:cs typeface="+mn-cs"/>
              </a:rPr>
              <a:t>Boccuti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Maralyn</a:t>
            </a:r>
            <a:r>
              <a:rPr lang="en-US" sz="1200" kern="1200" dirty="0">
                <a:solidFill>
                  <a:schemeClr val="tx1"/>
                </a:solidFill>
                <a:effectLst/>
                <a:latin typeface="+mn-lt"/>
                <a:ea typeface="+mn-ea"/>
                <a:cs typeface="+mn-cs"/>
              </a:rPr>
              <a:t> Moon, Shannon Griffin, Tania Dutta. </a:t>
            </a:r>
            <a:r>
              <a:rPr lang="en-US" sz="1200" i="1" kern="1200" dirty="0">
                <a:solidFill>
                  <a:schemeClr val="tx1"/>
                </a:solidFill>
                <a:effectLst/>
                <a:latin typeface="+mn-lt"/>
                <a:ea typeface="+mn-ea"/>
                <a:cs typeface="+mn-cs"/>
              </a:rPr>
              <a:t>Payment and Delivery System Reform in Medicare: A Primer on Medical Homes, Accountable Care Organizations, and Bundled Payments</a:t>
            </a:r>
            <a:r>
              <a:rPr lang="en-US" sz="1200" kern="1200" dirty="0">
                <a:solidFill>
                  <a:schemeClr val="tx1"/>
                </a:solidFill>
                <a:effectLst/>
                <a:latin typeface="+mn-lt"/>
                <a:ea typeface="+mn-ea"/>
                <a:cs typeface="+mn-cs"/>
              </a:rPr>
              <a:t>. Kaiser Family Foundation: CA. Nov. 2016. Available at: </a:t>
            </a:r>
            <a:r>
              <a:rPr lang="en-US" sz="1200" u="sng" kern="1200" dirty="0">
                <a:solidFill>
                  <a:schemeClr val="tx1"/>
                </a:solidFill>
                <a:effectLst/>
                <a:latin typeface="+mn-lt"/>
                <a:ea typeface="+mn-ea"/>
                <a:cs typeface="+mn-cs"/>
                <a:hlinkClick r:id="rId3"/>
              </a:rPr>
              <a:t>http://files.kff.org/attachment/Report-Payment-and-Delivery-System-Reform-in-Medicare.pdf</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18</a:t>
            </a:fld>
            <a:endParaRPr lang="en-US"/>
          </a:p>
        </p:txBody>
      </p:sp>
    </p:spTree>
    <p:extLst>
      <p:ext uri="{BB962C8B-B14F-4D97-AF65-F5344CB8AC3E}">
        <p14:creationId xmlns:p14="http://schemas.microsoft.com/office/powerpoint/2010/main" val="174526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Institute</a:t>
            </a:r>
            <a:r>
              <a:rPr lang="en-US" b="1" baseline="0" dirty="0"/>
              <a:t> for Healthcare Improvement (IHI) </a:t>
            </a:r>
            <a:r>
              <a:rPr lang="en-US" b="1" i="1" baseline="0" dirty="0"/>
              <a:t>Triple Aim</a:t>
            </a:r>
            <a:endParaRPr lang="en-US" b="1" i="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Original publication (2008):  Berwick DM, Nolan TW, Whittington J: The triple aim: care, health, and cost. Health Affairs 27:759–769, 2008.</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Follow-up</a:t>
            </a:r>
            <a:r>
              <a:rPr lang="en-US" sz="1200" baseline="0" dirty="0"/>
              <a:t> publication (2015):  </a:t>
            </a:r>
            <a:r>
              <a:rPr lang="en-US" sz="1200" kern="1200" dirty="0">
                <a:solidFill>
                  <a:schemeClr val="tx1"/>
                </a:solidFill>
                <a:effectLst/>
                <a:latin typeface="+mn-lt"/>
                <a:ea typeface="+mn-ea"/>
                <a:cs typeface="+mn-cs"/>
              </a:rPr>
              <a:t>Whittington JW, Nolan K, Lewis N, Torres T. </a:t>
            </a:r>
            <a:r>
              <a:rPr lang="en-US" sz="1200" u="sng" kern="1200" dirty="0">
                <a:solidFill>
                  <a:schemeClr val="tx1"/>
                </a:solidFill>
                <a:effectLst/>
                <a:latin typeface="+mn-lt"/>
                <a:ea typeface="+mn-ea"/>
                <a:cs typeface="+mn-cs"/>
                <a:hlinkClick r:id="rId3"/>
              </a:rPr>
              <a:t>Pursuing the Triple Aim: The First 7 Years.</a:t>
            </a:r>
            <a:r>
              <a:rPr lang="en-US" sz="1200" kern="1200" dirty="0">
                <a:solidFill>
                  <a:schemeClr val="tx1"/>
                </a:solidFill>
                <a:effectLst/>
                <a:latin typeface="+mn-lt"/>
                <a:ea typeface="+mn-ea"/>
                <a:cs typeface="+mn-cs"/>
              </a:rPr>
              <a:t> Milbank Q. 2015 Jun;93(2):263-300.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10.1111/1468-0009.12122.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EXERCISE</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The integration</a:t>
            </a:r>
            <a:r>
              <a:rPr lang="en-US" b="0" baseline="0" dirty="0"/>
              <a:t> of health care services can advance the Triple Aim in several ways: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i="1" baseline="0" dirty="0"/>
              <a:t>Population Health</a:t>
            </a:r>
            <a:r>
              <a:rPr lang="en-US" b="0" baseline="0" dirty="0"/>
              <a:t>:  1) By integrating providers and creating multi-disciplinary teams, providers begin to learn from each other and encourage better health practices (e.g. BH specialists gain appreciation for cardiovascular health;  2) Having non-billing providers as part of a ‘medical home’ practice means that a team member is able to perform proactive outreach, engagement, and intervention out in the community that can prevent or more quickly address health needs;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i="1" baseline="0" dirty="0"/>
              <a:t>Patient Experience</a:t>
            </a:r>
            <a:r>
              <a:rPr lang="en-US" b="0" baseline="0" dirty="0"/>
              <a:t>:  1) Convenience of co-located service; 2) health care providers working as a team on your behalf; 3) more shared understanding and communication between one’s medical and mental health providers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i="1" baseline="0" dirty="0"/>
              <a:t>Health Care Spending</a:t>
            </a:r>
            <a:r>
              <a:rPr lang="en-US" b="0" baseline="0" dirty="0"/>
              <a:t>:  Care integration may reduce total cost of care by: 1) preventing people/patients from having to make multiple visits to separate clinics/facilities for services they could otherwise receive at a single integrated visit;  2) accessible valuable, needed medical and mental health care when it’s needed may help prevent unnecessary exacerbation of health problems, thereby reducing acute/inpatient care use.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baseline="0"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19</a:t>
            </a:fld>
            <a:endParaRPr lang="en-US"/>
          </a:p>
        </p:txBody>
      </p:sp>
    </p:spTree>
    <p:extLst>
      <p:ext uri="{BB962C8B-B14F-4D97-AF65-F5344CB8AC3E}">
        <p14:creationId xmlns:p14="http://schemas.microsoft.com/office/powerpoint/2010/main" val="3033675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Agency for Healthcare Researc</a:t>
            </a:r>
            <a:r>
              <a:rPr lang="en-US" b="0" baseline="0" dirty="0"/>
              <a:t>h &amp; Quality: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a:t>PCMH</a:t>
            </a:r>
            <a:r>
              <a:rPr lang="en-US" b="0" baseline="0" dirty="0"/>
              <a:t> Evidence &amp; Evaluation: https://pcmh.ahrq.gov/page/evidence-and-evaluation</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20</a:t>
            </a:fld>
            <a:endParaRPr lang="en-US"/>
          </a:p>
        </p:txBody>
      </p:sp>
    </p:spTree>
    <p:extLst>
      <p:ext uri="{BB962C8B-B14F-4D97-AF65-F5344CB8AC3E}">
        <p14:creationId xmlns:p14="http://schemas.microsoft.com/office/powerpoint/2010/main" val="1890042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8EAA3-03BD-4519-AA13-EBFB75962A5E}" type="slidenum">
              <a:rPr lang="en-US" smtClean="0"/>
              <a:t>21</a:t>
            </a:fld>
            <a:endParaRPr lang="en-US"/>
          </a:p>
        </p:txBody>
      </p:sp>
    </p:spTree>
    <p:extLst>
      <p:ext uri="{BB962C8B-B14F-4D97-AF65-F5344CB8AC3E}">
        <p14:creationId xmlns:p14="http://schemas.microsoft.com/office/powerpoint/2010/main" val="1683341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a:t>
            </a:r>
            <a:r>
              <a:rPr lang="en-US" baseline="0" dirty="0"/>
              <a:t> ‘Accountable Care Organization’ is typically attributed to Elliott Fischer &amp; colleagues at Dartmouth-Hitchcock </a:t>
            </a:r>
            <a:endParaRPr lang="en-US" dirty="0"/>
          </a:p>
          <a:p>
            <a:endParaRPr lang="en-US" dirty="0"/>
          </a:p>
          <a:p>
            <a:r>
              <a:rPr lang="en-US" b="1" u="sng" dirty="0"/>
              <a:t>References</a:t>
            </a:r>
            <a:endParaRPr lang="en-US" b="0" u="none"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Collins S. (2011). </a:t>
            </a:r>
            <a:r>
              <a:rPr lang="en-US" sz="1200" i="1" kern="1200" dirty="0">
                <a:solidFill>
                  <a:schemeClr val="tx1"/>
                </a:solidFill>
                <a:effectLst/>
                <a:latin typeface="+mn-lt"/>
                <a:ea typeface="+mn-ea"/>
                <a:cs typeface="+mn-cs"/>
              </a:rPr>
              <a:t>Accountable Care Organizations (ACOs): Opportunities for the Social Work Profession</a:t>
            </a:r>
            <a:r>
              <a:rPr lang="en-US" sz="1200" kern="1200" dirty="0">
                <a:solidFill>
                  <a:schemeClr val="tx1"/>
                </a:solidFill>
                <a:effectLst/>
                <a:latin typeface="+mn-lt"/>
                <a:ea typeface="+mn-ea"/>
                <a:cs typeface="+mn-cs"/>
              </a:rPr>
              <a:t>. NASW Brief. Available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https://www.socialworkers.org/assets/secured/documents/practice/health/ACOs%20Opportunities%20for%20SWers.pdf.</a:t>
            </a:r>
            <a:r>
              <a:rPr lang="en-US" sz="1200" kern="1200" baseline="0" dirty="0">
                <a:solidFill>
                  <a:schemeClr val="tx1"/>
                </a:solidFill>
                <a:effectLst/>
                <a:latin typeface="+mn-lt"/>
                <a:ea typeface="+mn-ea"/>
                <a:cs typeface="+mn-cs"/>
              </a:rPr>
              <a:t> Accessed August 26, 2018.</a:t>
            </a:r>
            <a:endParaRPr lang="en-US"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Bachman SS. Accountable care organizations: opportunities for social workers. </a:t>
            </a:r>
            <a:r>
              <a:rPr lang="en-US" sz="1200" i="1" kern="1200" dirty="0">
                <a:solidFill>
                  <a:schemeClr val="tx1"/>
                </a:solidFill>
                <a:effectLst/>
                <a:latin typeface="+mn-lt"/>
                <a:ea typeface="+mn-ea"/>
                <a:cs typeface="+mn-cs"/>
              </a:rPr>
              <a:t>Health Soc Work</a:t>
            </a:r>
            <a:r>
              <a:rPr lang="en-US" sz="1200" kern="1200" dirty="0">
                <a:solidFill>
                  <a:schemeClr val="tx1"/>
                </a:solidFill>
                <a:effectLst/>
                <a:latin typeface="+mn-lt"/>
                <a:ea typeface="+mn-ea"/>
                <a:cs typeface="+mn-cs"/>
              </a:rPr>
              <a:t>. 2011; 36(4):245–247.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Centers for Medicare and Medicaid Services: Center for Medicare and Medicaid Innovation, “Accountable Care Organizations (ACOs): General Information,” cited November 23, 2015, available at </a:t>
            </a:r>
            <a:r>
              <a:rPr lang="en-US" sz="1200" u="sng" kern="1200" dirty="0">
                <a:solidFill>
                  <a:schemeClr val="tx1"/>
                </a:solidFill>
                <a:effectLst/>
                <a:latin typeface="+mn-lt"/>
                <a:ea typeface="+mn-ea"/>
                <a:cs typeface="+mn-cs"/>
                <a:hlinkClick r:id="rId3"/>
              </a:rPr>
              <a:t>https://innovation.cms.gov/initiatives/ACO/</a:t>
            </a:r>
            <a:r>
              <a:rPr lang="en-US" sz="1200"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Kaufman BG, </a:t>
            </a:r>
            <a:r>
              <a:rPr lang="en-US" sz="1200" kern="1200" dirty="0" err="1">
                <a:solidFill>
                  <a:schemeClr val="tx1"/>
                </a:solidFill>
                <a:effectLst/>
                <a:latin typeface="+mn-lt"/>
                <a:ea typeface="+mn-ea"/>
                <a:cs typeface="+mn-cs"/>
              </a:rPr>
              <a:t>Spivack</a:t>
            </a:r>
            <a:r>
              <a:rPr lang="en-US" sz="1200" kern="1200" dirty="0">
                <a:solidFill>
                  <a:schemeClr val="tx1"/>
                </a:solidFill>
                <a:effectLst/>
                <a:latin typeface="+mn-lt"/>
                <a:ea typeface="+mn-ea"/>
                <a:cs typeface="+mn-cs"/>
              </a:rPr>
              <a:t> BS, Stearns SC, Song PH, O'Brien EC. Impact of Accountable Care Organizations on Utilization, Care, and Outcomes: A Systematic Review. Med Care Res Rev. 2017 Dec 1:1077558717745916.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10.1177/1077558717745916. </a:t>
            </a:r>
          </a:p>
          <a:p>
            <a:pPr marL="171450" indent="-171450">
              <a:buFont typeface="Arial"/>
              <a:buChar char="•"/>
            </a:pPr>
            <a:r>
              <a:rPr lang="en-US" sz="1200" kern="1200" dirty="0">
                <a:solidFill>
                  <a:schemeClr val="tx1"/>
                </a:solidFill>
                <a:effectLst/>
                <a:latin typeface="+mn-lt"/>
                <a:ea typeface="+mn-ea"/>
                <a:cs typeface="+mn-cs"/>
              </a:rPr>
              <a:t>“Since 2010, more than 900 accountable care organizations (ACOs) have formed payment contracts with public and private insurers in the United States; however, there has not been a systematic evaluation of the evidence studying impacts of ACOs on care and outcomes across payer types. This review evaluates the quality of evidence regarding the association of public and private ACOs with health service use, processes, and outcomes of care. The 42 articles identified studied ACO contracts with Medicare ( N = 24 articles), Medicaid ( N = 5), commercial ( N = 11), and all payers ( N = 2). The most consistent associations between ACO implementation and outcomes across payer types were reduced inpatient use, reduced emergency department visits, and improved measures of preventive care and chronic disease management. The seven studies evaluating patient experience or clinical outcomes of care showed no evidence that ACOs worsen outcomes of care; however, the impact on patient care and outcomes should continue to be monitored</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22</a:t>
            </a:fld>
            <a:endParaRPr lang="en-US"/>
          </a:p>
        </p:txBody>
      </p:sp>
    </p:spTree>
    <p:extLst>
      <p:ext uri="{BB962C8B-B14F-4D97-AF65-F5344CB8AC3E}">
        <p14:creationId xmlns:p14="http://schemas.microsoft.com/office/powerpoint/2010/main" val="1465718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Massachusetts, </a:t>
            </a:r>
            <a:r>
              <a:rPr lang="en-US" b="0" baseline="0" dirty="0"/>
              <a:t>now following the lead of few other states in pursuing the ACO model for financing/delivering Medicaid services, include robust requirements that health care systems must screen patients for social determinants of health and provide some follow-up to assist them in accessing relevant services.  Additional “flexible spending” budgets will be available so ACOs can invest creatively to help address their patients’ housing and food insecurity.  These types of initiatives in health care are still groundbreaking, and represent a different form of </a:t>
            </a:r>
            <a:r>
              <a:rPr lang="en-US" b="0" i="1" baseline="0" dirty="0"/>
              <a:t>systems</a:t>
            </a:r>
            <a:r>
              <a:rPr lang="en-US" b="0" i="0" baseline="0" dirty="0"/>
              <a:t> integration </a:t>
            </a:r>
            <a:r>
              <a:rPr lang="mr-IN" b="0" i="0" baseline="0" dirty="0"/>
              <a:t>–</a:t>
            </a:r>
            <a:r>
              <a:rPr lang="en-US" b="0" i="0" baseline="0" dirty="0"/>
              <a:t> health care accepting more social service responsibilities</a:t>
            </a:r>
            <a:r>
              <a:rPr lang="mr-IN" b="0" i="0" baseline="0" dirty="0"/>
              <a:t>–</a:t>
            </a:r>
            <a:r>
              <a:rPr lang="en-US" b="0" i="0" baseline="0" dirty="0"/>
              <a:t> in addition to </a:t>
            </a:r>
            <a:r>
              <a:rPr lang="en-US" b="0" i="1" baseline="0" dirty="0"/>
              <a:t>care </a:t>
            </a:r>
            <a:r>
              <a:rPr lang="en-US" b="0" i="0" baseline="0" dirty="0"/>
              <a:t>integration in clinical practice.</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Paz</a:t>
            </a:r>
            <a:r>
              <a:rPr lang="en-US" b="0" baseline="0" dirty="0"/>
              <a:t> HL. NEJM Catalyst Blog. </a:t>
            </a:r>
            <a:r>
              <a:rPr lang="en-US" b="0" dirty="0"/>
              <a:t>https://catalyst.nejm.org/my-favorite-slide-putting-health-care-spending-in-context-2/</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23</a:t>
            </a:fld>
            <a:endParaRPr lang="en-US"/>
          </a:p>
        </p:txBody>
      </p:sp>
    </p:spTree>
    <p:extLst>
      <p:ext uri="{BB962C8B-B14F-4D97-AF65-F5344CB8AC3E}">
        <p14:creationId xmlns:p14="http://schemas.microsoft.com/office/powerpoint/2010/main" val="970751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More than 25% of all Americans have multiple chronic health conditions, and this proportion is rising (Anderson, 2010). In addition, with the passage of the Affordable Care Act (ACA), many patients with complex needs are newly becoming insured. </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The Mental Health Parity and Addiction Equity Act of 2008 requires insurance groups offering coverage for mental health or substance use disorders to make these benefits comparable to general medical coverage. Deductibles, copays, out-of-pocket maximums, treatment limitations, etc., for mental health or substance use disorders must be no more restrictive than the same requirements or benefits offered for other medical care.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North Carolina, since the fall of 2013, 357,584 people have purchased insurance on the health insurance exchange (ASPE Issue Brief 5/1/14), almost twice the number expected.  In order to meet the increasing demand for healthcare, especially on the part of patients with complex needs, the healthcare workforce needs to expand and adapt, both at the state level and nationally.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Social workers’ expertise makes them ideally suited to carry out these navigator duties. By law, the navigator programs must reach the uninsured and underinsured—the very populations that social workers regularly serve. Social workers also are prepared to provide services that are both linguistically and culturally appropriate. They routinely work with clients who have low health literacy and are accustomed to devising effective communication strategies that minimize the barriers caused by low literacy (</a:t>
            </a:r>
            <a:r>
              <a:rPr lang="en-US" sz="1200" kern="1200" dirty="0" err="1">
                <a:solidFill>
                  <a:schemeClr val="tx1"/>
                </a:solidFill>
                <a:effectLst/>
                <a:latin typeface="+mn-lt"/>
                <a:ea typeface="+mn-ea"/>
                <a:cs typeface="+mn-cs"/>
              </a:rPr>
              <a:t>Boulware</a:t>
            </a:r>
            <a:r>
              <a:rPr lang="en-US" sz="1200" kern="1200" dirty="0">
                <a:solidFill>
                  <a:schemeClr val="tx1"/>
                </a:solidFill>
                <a:effectLst/>
                <a:latin typeface="+mn-lt"/>
                <a:ea typeface="+mn-ea"/>
                <a:cs typeface="+mn-cs"/>
              </a:rPr>
              <a:t> et al., 2012; </a:t>
            </a:r>
            <a:r>
              <a:rPr lang="en-US" sz="1200" kern="1200" dirty="0" err="1">
                <a:solidFill>
                  <a:schemeClr val="tx1"/>
                </a:solidFill>
                <a:effectLst/>
                <a:latin typeface="+mn-lt"/>
                <a:ea typeface="+mn-ea"/>
                <a:cs typeface="+mn-cs"/>
              </a:rPr>
              <a:t>Hendren</a:t>
            </a:r>
            <a:r>
              <a:rPr lang="en-US" sz="1200" kern="1200" dirty="0">
                <a:solidFill>
                  <a:schemeClr val="tx1"/>
                </a:solidFill>
                <a:effectLst/>
                <a:latin typeface="+mn-lt"/>
                <a:ea typeface="+mn-ea"/>
                <a:cs typeface="+mn-cs"/>
              </a:rPr>
              <a:t> et al., 2010; Leach &amp; Segal, 2011; </a:t>
            </a:r>
            <a:r>
              <a:rPr lang="en-US" sz="1200" kern="1200" dirty="0" err="1">
                <a:solidFill>
                  <a:schemeClr val="tx1"/>
                </a:solidFill>
                <a:effectLst/>
                <a:latin typeface="+mn-lt"/>
                <a:ea typeface="+mn-ea"/>
                <a:cs typeface="+mn-cs"/>
              </a:rPr>
              <a:t>Nonzee</a:t>
            </a:r>
            <a:r>
              <a:rPr lang="en-US" sz="1200" kern="1200" dirty="0">
                <a:solidFill>
                  <a:schemeClr val="tx1"/>
                </a:solidFill>
                <a:effectLst/>
                <a:latin typeface="+mn-lt"/>
                <a:ea typeface="+mn-ea"/>
                <a:cs typeface="+mn-cs"/>
              </a:rPr>
              <a:t> et al., 2012).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7D45F4C-2F59-234C-92A5-02DA61552194}" type="slidenum">
              <a:rPr lang="en-US" smtClean="0"/>
              <a:t>24</a:t>
            </a:fld>
            <a:endParaRPr lang="en-US"/>
          </a:p>
        </p:txBody>
      </p:sp>
    </p:spTree>
    <p:extLst>
      <p:ext uri="{BB962C8B-B14F-4D97-AF65-F5344CB8AC3E}">
        <p14:creationId xmlns:p14="http://schemas.microsoft.com/office/powerpoint/2010/main" val="2412183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Collaborative practice can improve: </a:t>
            </a:r>
            <a:endParaRPr lang="en-US" dirty="0"/>
          </a:p>
          <a:p>
            <a:pPr marL="171450" indent="-171450">
              <a:buFontTx/>
              <a:buChar char="-"/>
            </a:pPr>
            <a:r>
              <a:rPr lang="en-US" sz="1200" kern="1200" dirty="0">
                <a:solidFill>
                  <a:schemeClr val="tx1"/>
                </a:solidFill>
                <a:effectLst/>
                <a:latin typeface="+mn-lt"/>
                <a:ea typeface="+mn-ea"/>
                <a:cs typeface="+mn-cs"/>
              </a:rPr>
              <a:t>patient care and safety (23–25). </a:t>
            </a:r>
          </a:p>
          <a:p>
            <a:pPr marL="171450" indent="-171450">
              <a:buFontTx/>
              <a:buChar char="-"/>
            </a:pPr>
            <a:r>
              <a:rPr lang="en-US" sz="1200" kern="1200" dirty="0">
                <a:solidFill>
                  <a:schemeClr val="tx1"/>
                </a:solidFill>
                <a:effectLst/>
                <a:latin typeface="+mn-lt"/>
                <a:ea typeface="+mn-ea"/>
                <a:cs typeface="+mn-cs"/>
              </a:rPr>
              <a:t>-  total patient complications </a:t>
            </a:r>
          </a:p>
          <a:p>
            <a:pPr marL="171450" indent="-171450">
              <a:buFontTx/>
              <a:buChar char="-"/>
            </a:pPr>
            <a:r>
              <a:rPr lang="en-US" sz="1200" kern="1200" dirty="0">
                <a:solidFill>
                  <a:schemeClr val="tx1"/>
                </a:solidFill>
                <a:effectLst/>
                <a:latin typeface="+mn-lt"/>
                <a:ea typeface="+mn-ea"/>
                <a:cs typeface="+mn-cs"/>
              </a:rPr>
              <a:t>-  length of hospital stay </a:t>
            </a:r>
          </a:p>
          <a:p>
            <a:pPr marL="171450" indent="-171450">
              <a:buFontTx/>
              <a:buChar char="-"/>
            </a:pP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sta</a:t>
            </a:r>
            <a:r>
              <a:rPr lang="en-US" sz="1200" kern="1200" dirty="0">
                <a:solidFill>
                  <a:schemeClr val="tx1"/>
                </a:solidFill>
                <a:effectLst/>
                <a:latin typeface="+mn-lt"/>
                <a:ea typeface="+mn-ea"/>
                <a:cs typeface="+mn-cs"/>
              </a:rPr>
              <a:t> turnover </a:t>
            </a:r>
            <a:endParaRPr lang="en-US" dirty="0">
              <a:effectLst/>
            </a:endParaRPr>
          </a:p>
          <a:p>
            <a:pPr lvl="1"/>
            <a:r>
              <a:rPr lang="en-US" sz="1200" kern="1200" dirty="0">
                <a:solidFill>
                  <a:schemeClr val="tx1"/>
                </a:solidFill>
                <a:effectLst/>
                <a:latin typeface="+mn-lt"/>
                <a:ea typeface="+mn-ea"/>
                <a:cs typeface="+mn-cs"/>
              </a:rPr>
              <a:t>-  hospital admissions </a:t>
            </a:r>
            <a:endParaRPr lang="en-US" dirty="0">
              <a:effectLst/>
            </a:endParaRPr>
          </a:p>
          <a:p>
            <a:pPr lvl="1"/>
            <a:r>
              <a:rPr lang="en-US" sz="1200" kern="1200" dirty="0">
                <a:solidFill>
                  <a:schemeClr val="tx1"/>
                </a:solidFill>
                <a:effectLst/>
                <a:latin typeface="+mn-lt"/>
                <a:ea typeface="+mn-ea"/>
                <a:cs typeface="+mn-cs"/>
              </a:rPr>
              <a:t>-  clinical error rates </a:t>
            </a:r>
            <a:endParaRPr lang="en-US" dirty="0">
              <a:effectLst/>
            </a:endParaRPr>
          </a:p>
          <a:p>
            <a:pPr lvl="1"/>
            <a:r>
              <a:rPr lang="en-US" sz="1200" kern="1200" dirty="0">
                <a:solidFill>
                  <a:schemeClr val="tx1"/>
                </a:solidFill>
                <a:effectLst/>
                <a:latin typeface="+mn-lt"/>
                <a:ea typeface="+mn-ea"/>
                <a:cs typeface="+mn-cs"/>
              </a:rPr>
              <a:t>-  mortality rates (18–20, 22,23, </a:t>
            </a:r>
            <a:endParaRPr lang="en-US" dirty="0">
              <a:effectLst/>
            </a:endParaRPr>
          </a:p>
          <a:p>
            <a:pPr lvl="1"/>
            <a:r>
              <a:rPr lang="en-US" sz="1200" kern="1200" dirty="0">
                <a:solidFill>
                  <a:schemeClr val="tx1"/>
                </a:solidFill>
                <a:effectLst/>
                <a:latin typeface="+mn-lt"/>
                <a:ea typeface="+mn-ea"/>
                <a:cs typeface="+mn-cs"/>
              </a:rPr>
              <a:t>26–29). </a:t>
            </a:r>
            <a:endParaRPr lang="en-US" dirty="0">
              <a:effectLst/>
            </a:endParaRPr>
          </a:p>
          <a:p>
            <a:r>
              <a:rPr lang="en-US" sz="1200" kern="1200" dirty="0">
                <a:solidFill>
                  <a:schemeClr val="tx1"/>
                </a:solidFill>
                <a:effectLst/>
                <a:latin typeface="+mn-lt"/>
                <a:ea typeface="+mn-ea"/>
                <a:cs typeface="+mn-cs"/>
              </a:rPr>
              <a:t>*  In community mental health </a:t>
            </a:r>
            <a:endParaRPr lang="en-US" dirty="0">
              <a:effectLst/>
            </a:endParaRPr>
          </a:p>
          <a:p>
            <a:r>
              <a:rPr lang="en-US" sz="1200" kern="1200" dirty="0">
                <a:solidFill>
                  <a:schemeClr val="tx1"/>
                </a:solidFill>
                <a:effectLst/>
                <a:latin typeface="+mn-lt"/>
                <a:ea typeface="+mn-ea"/>
                <a:cs typeface="+mn-cs"/>
              </a:rPr>
              <a:t>se </a:t>
            </a:r>
            <a:r>
              <a:rPr lang="en-US" sz="1200" kern="1200" dirty="0" err="1">
                <a:solidFill>
                  <a:schemeClr val="tx1"/>
                </a:solidFill>
                <a:effectLst/>
                <a:latin typeface="+mn-lt"/>
                <a:ea typeface="+mn-ea"/>
                <a:cs typeface="+mn-cs"/>
              </a:rPr>
              <a:t>ings</a:t>
            </a:r>
            <a:r>
              <a:rPr lang="en-US" sz="1200" kern="1200" dirty="0">
                <a:solidFill>
                  <a:schemeClr val="tx1"/>
                </a:solidFill>
                <a:effectLst/>
                <a:latin typeface="+mn-lt"/>
                <a:ea typeface="+mn-ea"/>
                <a:cs typeface="+mn-cs"/>
              </a:rPr>
              <a:t> collaborative practice can: </a:t>
            </a:r>
            <a:endParaRPr lang="en-US" dirty="0">
              <a:effectLst/>
            </a:endParaRPr>
          </a:p>
          <a:p>
            <a:pPr lvl="1"/>
            <a:r>
              <a:rPr lang="en-US" sz="1200" kern="1200" dirty="0">
                <a:solidFill>
                  <a:schemeClr val="tx1"/>
                </a:solidFill>
                <a:effectLst/>
                <a:latin typeface="+mn-lt"/>
                <a:ea typeface="+mn-ea"/>
                <a:cs typeface="+mn-cs"/>
              </a:rPr>
              <a:t>-  increase patient and </a:t>
            </a:r>
            <a:r>
              <a:rPr lang="en-US" sz="1200" kern="1200" dirty="0" err="1">
                <a:solidFill>
                  <a:schemeClr val="tx1"/>
                </a:solidFill>
                <a:effectLst/>
                <a:latin typeface="+mn-lt"/>
                <a:ea typeface="+mn-ea"/>
                <a:cs typeface="+mn-cs"/>
              </a:rPr>
              <a:t>carer</a:t>
            </a:r>
            <a:r>
              <a:rPr lang="en-US" sz="1200" kern="1200" dirty="0">
                <a:solidFill>
                  <a:schemeClr val="tx1"/>
                </a:solidFill>
                <a:effectLst/>
                <a:latin typeface="+mn-lt"/>
                <a:ea typeface="+mn-ea"/>
                <a:cs typeface="+mn-cs"/>
              </a:rPr>
              <a:t> </a:t>
            </a:r>
            <a:endParaRPr lang="en-US" dirty="0">
              <a:effectLst/>
            </a:endParaRPr>
          </a:p>
          <a:p>
            <a:pPr lvl="1"/>
            <a:r>
              <a:rPr lang="en-US" sz="1200" kern="1200" dirty="0">
                <a:solidFill>
                  <a:schemeClr val="tx1"/>
                </a:solidFill>
                <a:effectLst/>
                <a:latin typeface="+mn-lt"/>
                <a:ea typeface="+mn-ea"/>
                <a:cs typeface="+mn-cs"/>
              </a:rPr>
              <a:t>satisfaction </a:t>
            </a:r>
            <a:endParaRPr lang="en-US" dirty="0">
              <a:effectLst/>
            </a:endParaRPr>
          </a:p>
          <a:p>
            <a:pPr lvl="1"/>
            <a:r>
              <a:rPr lang="en-US" sz="1200" kern="1200" dirty="0">
                <a:solidFill>
                  <a:schemeClr val="tx1"/>
                </a:solidFill>
                <a:effectLst/>
                <a:latin typeface="+mn-lt"/>
                <a:ea typeface="+mn-ea"/>
                <a:cs typeface="+mn-cs"/>
              </a:rPr>
              <a:t>-  promote greater acceptance of </a:t>
            </a:r>
            <a:endParaRPr lang="en-US" dirty="0">
              <a:effectLst/>
            </a:endParaRPr>
          </a:p>
          <a:p>
            <a:pPr lvl="1"/>
            <a:r>
              <a:rPr lang="en-US" sz="1200" kern="1200" dirty="0">
                <a:solidFill>
                  <a:schemeClr val="tx1"/>
                </a:solidFill>
                <a:effectLst/>
                <a:latin typeface="+mn-lt"/>
                <a:ea typeface="+mn-ea"/>
                <a:cs typeface="+mn-cs"/>
              </a:rPr>
              <a:t>treatment </a:t>
            </a:r>
            <a:endParaRPr lang="en-US" dirty="0">
              <a:effectLst/>
            </a:endParaRPr>
          </a:p>
          <a:p>
            <a:pPr lvl="1"/>
            <a:r>
              <a:rPr lang="en-US" sz="1200" kern="1200" dirty="0">
                <a:solidFill>
                  <a:schemeClr val="tx1"/>
                </a:solidFill>
                <a:effectLst/>
                <a:latin typeface="+mn-lt"/>
                <a:ea typeface="+mn-ea"/>
                <a:cs typeface="+mn-cs"/>
              </a:rPr>
              <a:t>-  reduce duration of treatment </a:t>
            </a:r>
            <a:endParaRPr lang="en-US" dirty="0">
              <a:effectLst/>
            </a:endParaRPr>
          </a:p>
          <a:p>
            <a:pPr lvl="1"/>
            <a:r>
              <a:rPr lang="en-US" sz="1200" kern="1200" dirty="0">
                <a:solidFill>
                  <a:schemeClr val="tx1"/>
                </a:solidFill>
                <a:effectLst/>
                <a:latin typeface="+mn-lt"/>
                <a:ea typeface="+mn-ea"/>
                <a:cs typeface="+mn-cs"/>
              </a:rPr>
              <a:t>-  reduce cost of care </a:t>
            </a:r>
            <a:endParaRPr lang="en-US" dirty="0">
              <a:effectLst/>
            </a:endParaRPr>
          </a:p>
          <a:p>
            <a:pPr lvl="1"/>
            <a:r>
              <a:rPr lang="en-US" sz="1200" kern="1200" dirty="0">
                <a:solidFill>
                  <a:schemeClr val="tx1"/>
                </a:solidFill>
                <a:effectLst/>
                <a:latin typeface="+mn-lt"/>
                <a:ea typeface="+mn-ea"/>
                <a:cs typeface="+mn-cs"/>
              </a:rPr>
              <a:t>-  reduce incidence of suicide (17,21) </a:t>
            </a:r>
            <a:endParaRPr lang="en-US" dirty="0">
              <a:effectLst/>
            </a:endParaRPr>
          </a:p>
          <a:p>
            <a:pPr lvl="1"/>
            <a:r>
              <a:rPr lang="en-US" sz="1200" kern="1200" dirty="0">
                <a:solidFill>
                  <a:schemeClr val="tx1"/>
                </a:solidFill>
                <a:effectLst/>
                <a:latin typeface="+mn-lt"/>
                <a:ea typeface="+mn-ea"/>
                <a:cs typeface="+mn-cs"/>
              </a:rPr>
              <a:t>-  increase treatment for psychiatric </a:t>
            </a:r>
            <a:endParaRPr lang="en-US" dirty="0">
              <a:effectLst/>
            </a:endParaRPr>
          </a:p>
          <a:p>
            <a:pPr lvl="1"/>
            <a:r>
              <a:rPr lang="en-US" sz="1200" kern="1200" dirty="0">
                <a:solidFill>
                  <a:schemeClr val="tx1"/>
                </a:solidFill>
                <a:effectLst/>
                <a:latin typeface="+mn-lt"/>
                <a:ea typeface="+mn-ea"/>
                <a:cs typeface="+mn-cs"/>
              </a:rPr>
              <a:t>disorders (30) </a:t>
            </a:r>
            <a:endParaRPr lang="en-US" dirty="0">
              <a:effectLst/>
            </a:endParaRPr>
          </a:p>
          <a:p>
            <a:pPr lvl="1"/>
            <a:r>
              <a:rPr lang="en-US" sz="1200" kern="1200" dirty="0">
                <a:solidFill>
                  <a:schemeClr val="tx1"/>
                </a:solidFill>
                <a:effectLst/>
                <a:latin typeface="+mn-lt"/>
                <a:ea typeface="+mn-ea"/>
                <a:cs typeface="+mn-cs"/>
              </a:rPr>
              <a:t>-  reduce outpatient visits (30).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7C8CE00-21F2-8343-8392-1CBA4CAB017C}" type="slidenum">
              <a:rPr lang="en-US" smtClean="0"/>
              <a:t>27</a:t>
            </a:fld>
            <a:endParaRPr lang="en-US"/>
          </a:p>
        </p:txBody>
      </p:sp>
    </p:spTree>
    <p:extLst>
      <p:ext uri="{BB962C8B-B14F-4D97-AF65-F5344CB8AC3E}">
        <p14:creationId xmlns:p14="http://schemas.microsoft.com/office/powerpoint/2010/main" val="2661273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200" b="0" baseline="0" dirty="0"/>
              <a:t>One locus of government agency leadership in care integration is the </a:t>
            </a:r>
            <a:r>
              <a:rPr lang="en-US" sz="1200" b="1" baseline="0" dirty="0"/>
              <a:t>Center for Integrated Health Solutions</a:t>
            </a:r>
            <a:r>
              <a:rPr lang="en-US" sz="1200" b="0" baseline="0" dirty="0"/>
              <a:t> (https://www.integration.samhsa.gov/about-us/about-cihs)</a:t>
            </a:r>
            <a:r>
              <a:rPr lang="en-US" sz="1200" b="1" baseline="0" dirty="0"/>
              <a:t> </a:t>
            </a:r>
            <a:r>
              <a:rPr lang="mr-IN" sz="1200" b="0" baseline="0" dirty="0"/>
              <a:t>–</a:t>
            </a:r>
            <a:r>
              <a:rPr lang="en-US" sz="1200" b="0" baseline="0" dirty="0"/>
              <a:t> a training and technical assistance center jointly funded by the Substance Abuse and Mental Health Services Administration (SAMHSA) and Health Resources and Services Administration (HRSA). </a:t>
            </a:r>
            <a:r>
              <a:rPr lang="en-US" sz="1050" kern="1200" dirty="0">
                <a:solidFill>
                  <a:schemeClr val="tx1"/>
                </a:solidFill>
                <a:effectLst/>
                <a:latin typeface="+mn-lt"/>
                <a:ea typeface="+mn-ea"/>
                <a:cs typeface="+mn-cs"/>
              </a:rPr>
              <a:t>The SAMHSA-HRSA Center for Integrated Health Solutions (CIHS) promotes the development of integrated primary and behavioral health services to better address the needs of individuals with mental health and substance use conditions, whether seen in specialty behavioral health or primary care provider settings</a:t>
            </a:r>
          </a:p>
          <a:p>
            <a:pPr marL="0" lvl="0" indent="0">
              <a:buFont typeface="Arial"/>
              <a:buNone/>
            </a:pPr>
            <a:endParaRPr lang="en-US" sz="1200" b="0" baseline="0" dirty="0"/>
          </a:p>
          <a:p>
            <a:pPr marL="0" lvl="0" indent="0">
              <a:buFont typeface="Arial"/>
              <a:buNone/>
            </a:pPr>
            <a:r>
              <a:rPr lang="en-US" sz="1200" b="0" baseline="0" dirty="0"/>
              <a:t>CIHS has developed a </a:t>
            </a:r>
            <a:r>
              <a:rPr lang="en-US" sz="1200" b="1" baseline="0" dirty="0"/>
              <a:t>6-level framework to reflect various characteristics and degrees of care integration</a:t>
            </a:r>
            <a:r>
              <a:rPr lang="en-US" sz="1200" b="0" baseline="0" dirty="0"/>
              <a:t>.  It describes 3 main stages of care integration: </a:t>
            </a:r>
            <a:r>
              <a:rPr lang="en-US" sz="1200" b="0" i="1" baseline="0" dirty="0"/>
              <a:t>Coordinated Care</a:t>
            </a:r>
            <a:r>
              <a:rPr lang="en-US" sz="1200" b="0" baseline="0" dirty="0"/>
              <a:t>, </a:t>
            </a:r>
            <a:r>
              <a:rPr lang="en-US" sz="1200" b="0" i="1" baseline="0" dirty="0"/>
              <a:t>Co-Located Care</a:t>
            </a:r>
            <a:r>
              <a:rPr lang="en-US" sz="1200" b="0" baseline="0" dirty="0"/>
              <a:t>, and </a:t>
            </a:r>
            <a:r>
              <a:rPr lang="en-US" sz="1200" b="0" i="1" baseline="0" dirty="0"/>
              <a:t>(Fully) Integrated Care</a:t>
            </a:r>
            <a:r>
              <a:rPr lang="en-US" sz="1200" b="0" baseline="0" dirty="0"/>
              <a:t>, in order from least to most integrated practice.  They also suggest the ‘key elements’ of each stage are </a:t>
            </a:r>
            <a:r>
              <a:rPr lang="en-US" sz="1200" b="0" i="1" baseline="0" dirty="0"/>
              <a:t>Communication</a:t>
            </a:r>
            <a:r>
              <a:rPr lang="en-US" sz="1200" b="0" baseline="0" dirty="0"/>
              <a:t> (for coordinated care), </a:t>
            </a:r>
            <a:r>
              <a:rPr lang="en-US" sz="1200" b="0" i="1" baseline="0" dirty="0"/>
              <a:t>Physical Proximity </a:t>
            </a:r>
            <a:r>
              <a:rPr lang="en-US" sz="1200" b="0" baseline="0" dirty="0"/>
              <a:t>(for co-located), and </a:t>
            </a:r>
            <a:r>
              <a:rPr lang="en-US" sz="1200" b="0" i="1" baseline="0" dirty="0"/>
              <a:t>Practice Change </a:t>
            </a:r>
            <a:r>
              <a:rPr lang="en-US" sz="1200" b="0" baseline="0" dirty="0"/>
              <a:t>(for more advanced integration).  While there may be a sense of bias toward believing more integration is always better, the reality is that fully-integrated care (Levels 5-6) may not be practical, feasible, or even necessary in all settings, or for certain patient populations.  Just want to get the point across that a higher level of care integration (on this framework’s 1-6 scale) is not necessarily better/attainable, so the lower levels of care integration can still add great value. </a:t>
            </a:r>
          </a:p>
          <a:p>
            <a:pPr marL="0" lvl="0" indent="0">
              <a:buFont typeface="Arial"/>
              <a:buNone/>
            </a:pPr>
            <a:endParaRPr lang="en-US" sz="1200" b="0" i="1" baseline="0" dirty="0">
              <a:solidFill>
                <a:schemeClr val="accent1">
                  <a:lumMod val="75000"/>
                </a:schemeClr>
              </a:solidFill>
            </a:endParaRPr>
          </a:p>
          <a:p>
            <a:pPr marL="0" lvl="0" indent="0">
              <a:buFont typeface="Arial"/>
              <a:buNone/>
            </a:pPr>
            <a:r>
              <a:rPr lang="en-US" sz="1200" b="1" i="1" baseline="0" dirty="0">
                <a:solidFill>
                  <a:schemeClr val="accent1">
                    <a:lumMod val="75000"/>
                  </a:schemeClr>
                </a:solidFill>
              </a:rPr>
              <a:t>EXERCISE</a:t>
            </a:r>
            <a:r>
              <a:rPr lang="en-US" sz="1200" b="0" i="1" baseline="0" dirty="0">
                <a:solidFill>
                  <a:schemeClr val="accent1">
                    <a:lumMod val="75000"/>
                  </a:schemeClr>
                </a:solidFill>
              </a:rPr>
              <a:t>: What are some circumstances in which co-locating or fully integrating mental/behavioral health, medical, and other providers may not be possible?  What practical / structural barriers exist that could prevent integrated practice?</a:t>
            </a:r>
          </a:p>
          <a:p>
            <a:pPr marL="0" lvl="0" indent="0">
              <a:buFont typeface="Arial"/>
              <a:buNone/>
            </a:pPr>
            <a:endParaRPr lang="en-US" sz="1200" b="0" baseline="0" dirty="0"/>
          </a:p>
          <a:p>
            <a:pPr marL="0" lvl="0" indent="0">
              <a:buFont typeface="Arial"/>
              <a:buNone/>
            </a:pPr>
            <a:endParaRPr lang="en-US" sz="1200" b="0" baseline="0"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050" kern="1200" dirty="0">
                <a:solidFill>
                  <a:schemeClr val="tx1"/>
                </a:solidFill>
                <a:effectLst/>
                <a:latin typeface="+mn-lt"/>
                <a:ea typeface="+mn-ea"/>
                <a:cs typeface="+mn-cs"/>
              </a:rPr>
              <a:t>Reference for image:</a:t>
            </a:r>
            <a:r>
              <a:rPr lang="en-US" sz="1050" kern="1200" baseline="0" dirty="0">
                <a:solidFill>
                  <a:schemeClr val="tx1"/>
                </a:solidFill>
                <a:effectLst/>
                <a:latin typeface="+mn-lt"/>
                <a:ea typeface="+mn-ea"/>
                <a:cs typeface="+mn-cs"/>
              </a:rPr>
              <a:t> </a:t>
            </a:r>
            <a:r>
              <a:rPr lang="en-US" sz="1050" kern="1200" dirty="0">
                <a:solidFill>
                  <a:schemeClr val="tx1"/>
                </a:solidFill>
                <a:effectLst/>
                <a:latin typeface="+mn-lt"/>
                <a:ea typeface="+mn-ea"/>
                <a:cs typeface="+mn-cs"/>
              </a:rPr>
              <a:t>Heath B, Wise Romero P, and Reynolds K. A Review and Proposed Standard Framework for Levels of Integrated Healthcare. Washington, D.C.SAMHSA-HRSA Center for Integrated Health Solutions. March 2013.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050" kern="1200" dirty="0">
                <a:solidFill>
                  <a:schemeClr val="tx1"/>
                </a:solidFill>
                <a:effectLst/>
                <a:latin typeface="+mn-lt"/>
                <a:ea typeface="+mn-ea"/>
                <a:cs typeface="+mn-cs"/>
              </a:rPr>
              <a:t>Link to SAMHSA-HRSA</a:t>
            </a:r>
            <a:r>
              <a:rPr lang="en-US" sz="1050" kern="1200" baseline="0" dirty="0">
                <a:solidFill>
                  <a:schemeClr val="tx1"/>
                </a:solidFill>
                <a:effectLst/>
                <a:latin typeface="+mn-lt"/>
                <a:ea typeface="+mn-ea"/>
                <a:cs typeface="+mn-cs"/>
              </a:rPr>
              <a:t> webpage with resources: </a:t>
            </a:r>
            <a:r>
              <a:rPr lang="en-US" sz="1050" kern="1200" dirty="0">
                <a:solidFill>
                  <a:schemeClr val="tx1"/>
                </a:solidFill>
                <a:effectLst/>
                <a:latin typeface="+mn-lt"/>
                <a:ea typeface="+mn-ea"/>
                <a:cs typeface="+mn-cs"/>
              </a:rPr>
              <a:t>https://www.integration.samhsa.gov/resource/standard-framework-for-levels-of-integrated-healthcare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28</a:t>
            </a:fld>
            <a:endParaRPr lang="en-US"/>
          </a:p>
        </p:txBody>
      </p:sp>
    </p:spTree>
    <p:extLst>
      <p:ext uri="{BB962C8B-B14F-4D97-AF65-F5344CB8AC3E}">
        <p14:creationId xmlns:p14="http://schemas.microsoft.com/office/powerpoint/2010/main" val="203395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Labor statistics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on Social Workers in the US</a:t>
            </a:r>
            <a:endParaRPr lang="en-US" sz="1200" b="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http:// www.bls.gov/ooh/community-and-social-service/ social-workers.htm</a:t>
            </a:r>
            <a:r>
              <a:rPr lang="en-US" dirty="0">
                <a:effectLst/>
              </a:rPr>
              <a:t>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Educating for Health Impact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Health social work, which employs half of all current social workers, is a growth area of the profession. Although public health social work is a longstanding practice within the profession--and a growing area of interest--education for health social work is still primarily focused on clinical care in health settings. The Health in all Social Work Programs Study, conducted by Ruth, Wachman, et al., indicates that the vast majority social work courses and specializations at the baccalaureate, masters, and continuing education levels focus on clinical practice. Yet, for the profession to effectively address health inequities, social work education must expand to robustly include practice at all levels of the Social Work Health Impact Model. While clinical approaches are valuable at the individual, family and group levels, clinical interventions have minimal population impact and must be paired with public health approaches if the profession is to successfully address the social determinants of health that produce health inequities. The failure to teach a broader set of skills limits graduates’ abilities to work, collaborate and lead on these issues in the larger health system. </a:t>
            </a:r>
            <a:endParaRPr lang="en-US"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4</a:t>
            </a:fld>
            <a:endParaRPr lang="en-US"/>
          </a:p>
        </p:txBody>
      </p:sp>
    </p:spTree>
    <p:extLst>
      <p:ext uri="{BB962C8B-B14F-4D97-AF65-F5344CB8AC3E}">
        <p14:creationId xmlns:p14="http://schemas.microsoft.com/office/powerpoint/2010/main" val="3466331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800" b="1" u="sng" dirty="0"/>
              <a:t>References</a:t>
            </a:r>
            <a:endParaRPr lang="en-US" sz="1600" b="1" u="sng"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Singer SJ, </a:t>
            </a:r>
            <a:r>
              <a:rPr lang="en-US" sz="1200" kern="1200" dirty="0" err="1">
                <a:solidFill>
                  <a:schemeClr val="tx1"/>
                </a:solidFill>
                <a:effectLst/>
                <a:latin typeface="+mn-lt"/>
                <a:ea typeface="+mn-ea"/>
                <a:cs typeface="+mn-cs"/>
              </a:rPr>
              <a:t>Kerrissey</a:t>
            </a:r>
            <a:r>
              <a:rPr lang="en-US" sz="1200" kern="1200" dirty="0">
                <a:solidFill>
                  <a:schemeClr val="tx1"/>
                </a:solidFill>
                <a:effectLst/>
                <a:latin typeface="+mn-lt"/>
                <a:ea typeface="+mn-ea"/>
                <a:cs typeface="+mn-cs"/>
              </a:rPr>
              <a:t> M, Friedberg M, Phillips R. A Comprehensive Theory of Integration. </a:t>
            </a:r>
            <a:r>
              <a:rPr lang="en-US" sz="1200" i="1" kern="1200" dirty="0">
                <a:solidFill>
                  <a:schemeClr val="tx1"/>
                </a:solidFill>
                <a:effectLst/>
                <a:latin typeface="+mn-lt"/>
                <a:ea typeface="+mn-ea"/>
                <a:cs typeface="+mn-cs"/>
              </a:rPr>
              <a:t>Med Care Res Rev</a:t>
            </a:r>
            <a:r>
              <a:rPr lang="en-US" sz="1200" kern="1200" dirty="0">
                <a:solidFill>
                  <a:schemeClr val="tx1"/>
                </a:solidFill>
                <a:effectLst/>
                <a:latin typeface="+mn-lt"/>
                <a:ea typeface="+mn-ea"/>
                <a:cs typeface="+mn-cs"/>
              </a:rPr>
              <a:t>. 2018 Mar 1.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10.1177/1077558718767000.</a:t>
            </a:r>
          </a:p>
          <a:p>
            <a:pPr marL="0" indent="0">
              <a:buFont typeface="Arial"/>
              <a:buNone/>
            </a:pPr>
            <a:endParaRPr lang="en-US" sz="16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1" dirty="0"/>
              <a:t>Functional Integration</a:t>
            </a:r>
            <a:r>
              <a:rPr lang="en-US" sz="1800" b="0" i="0" dirty="0"/>
              <a:t>:</a:t>
            </a:r>
            <a:r>
              <a:rPr lang="en-US" sz="1800" b="0" i="0" baseline="0" dirty="0"/>
              <a:t> </a:t>
            </a:r>
            <a:r>
              <a:rPr lang="en-US" sz="1600" b="0" i="0" dirty="0"/>
              <a:t>Formal</a:t>
            </a:r>
            <a:r>
              <a:rPr lang="en-US" sz="1600" dirty="0"/>
              <a:t>, written policies and protocols for activities that support</a:t>
            </a:r>
            <a:r>
              <a:rPr lang="en-US" sz="1600" baseline="0" dirty="0"/>
              <a:t> accountability &amp; decision making among orgs and individuals. Strategic planning, financial management, information exchange, quality improvement</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1" dirty="0"/>
              <a:t>Structural Integration</a:t>
            </a:r>
            <a:r>
              <a:rPr lang="en-US" sz="1800" b="0" i="0" dirty="0"/>
              <a:t>:</a:t>
            </a:r>
            <a:r>
              <a:rPr lang="en-US" sz="1800" b="1" i="1" baseline="0" dirty="0"/>
              <a:t> </a:t>
            </a:r>
            <a:r>
              <a:rPr lang="en-US" sz="1600" dirty="0"/>
              <a:t>Physical</a:t>
            </a:r>
            <a:r>
              <a:rPr lang="en-US" sz="1600" baseline="0" dirty="0"/>
              <a:t>, operational, financial, or legal ties among organizations &amp; teams. Focus on shared structures, not activities. Composition of teams, information systems, governance mechanisms, hiring certain provider types</a:t>
            </a:r>
            <a:endParaRPr lang="en-US" sz="1600" b="0" dirty="0"/>
          </a:p>
          <a:p>
            <a:r>
              <a:rPr lang="en-US" sz="1800" b="1" i="1" dirty="0"/>
              <a:t>Normative Integration</a:t>
            </a:r>
            <a:r>
              <a:rPr lang="en-US" sz="1800" b="0" i="0" dirty="0"/>
              <a:t>:</a:t>
            </a:r>
            <a:r>
              <a:rPr lang="en-US" sz="1800" b="1" i="1" baseline="0" dirty="0"/>
              <a:t> </a:t>
            </a:r>
            <a:r>
              <a:rPr lang="en-US" sz="1600" dirty="0"/>
              <a:t>Sharing a common culture and exhibiting a culture that prioritizes care integration across units and organizations. Shared vision &amp; mission,</a:t>
            </a:r>
            <a:r>
              <a:rPr lang="en-US" sz="1600" baseline="0" dirty="0"/>
              <a:t> collective attitude, sense of urgency. </a:t>
            </a:r>
            <a:r>
              <a:rPr lang="en-US" sz="1600" dirty="0"/>
              <a:t>What cultural elements are horizontally</a:t>
            </a:r>
            <a:r>
              <a:rPr lang="en-US" sz="1600" baseline="0" dirty="0"/>
              <a:t> and vertically shared.</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1" dirty="0"/>
              <a:t>Interpersonal Integration</a:t>
            </a:r>
            <a:r>
              <a:rPr lang="en-US" sz="1800" b="0" i="0" dirty="0"/>
              <a:t>:</a:t>
            </a:r>
            <a:r>
              <a:rPr lang="en-US" sz="1800" b="1" i="1" baseline="0" dirty="0"/>
              <a:t> </a:t>
            </a:r>
            <a:r>
              <a:rPr lang="en-US" sz="1600" dirty="0"/>
              <a:t>Collaboration</a:t>
            </a:r>
            <a:r>
              <a:rPr lang="en-US" sz="1600" baseline="0" dirty="0"/>
              <a:t> or teamwork among health care professionals, nonprofessional caregivers, and patients. Requires clarity of roles and responsibilities, positive attitudes about teamwork, and identifying with the team.</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t>Process Integration</a:t>
            </a:r>
            <a:r>
              <a:rPr lang="en-US" sz="1800" b="0" i="0" dirty="0"/>
              <a:t>:</a:t>
            </a:r>
            <a:r>
              <a:rPr lang="en-US" sz="1600" b="0" i="0" baseline="0" dirty="0"/>
              <a:t> Often referred to as “clinical integration,” organizational activities to integrate patient care services into a single coordinated process over time. May include use of shared care plans, multidisciplinary case reviews. </a:t>
            </a:r>
            <a:endParaRPr lang="en-US" sz="1600" b="1" i="1" dirty="0"/>
          </a:p>
          <a:p>
            <a:endParaRPr lang="en-US" sz="1600" dirty="0"/>
          </a:p>
          <a:p>
            <a:pPr marL="0" indent="0">
              <a:buFont typeface="Arial"/>
              <a:buNone/>
            </a:pPr>
            <a:endParaRPr lang="en-US" sz="1600" b="0" dirty="0"/>
          </a:p>
          <a:p>
            <a:pPr marL="0" indent="0">
              <a:buFont typeface="Arial"/>
              <a:buNone/>
            </a:pPr>
            <a:endParaRPr lang="en-US" sz="1600" b="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600" b="1" i="1" dirty="0"/>
              <a:t>Distinction</a:t>
            </a:r>
            <a:r>
              <a:rPr lang="en-US" sz="1600" b="1" i="1" baseline="0" dirty="0"/>
              <a:t> between Organizational &amp; Social Features</a:t>
            </a:r>
            <a:r>
              <a:rPr lang="en-US" sz="1600" b="0" i="0" baseline="0" dirty="0"/>
              <a:t> -- </a:t>
            </a:r>
            <a:r>
              <a:rPr lang="en-US" sz="1600" b="0" dirty="0"/>
              <a:t>“The distinction</a:t>
            </a:r>
            <a:r>
              <a:rPr lang="en-US" sz="1600" b="0" baseline="0" dirty="0"/>
              <a:t> between organizational and social features is critical,” (p.5)</a:t>
            </a:r>
            <a:endParaRPr lang="en-US" sz="1600" b="1" i="1" baseline="0" dirty="0"/>
          </a:p>
          <a:p>
            <a:pPr marL="285750" indent="-285750">
              <a:buFont typeface="Arial"/>
              <a:buChar char="•"/>
            </a:pPr>
            <a:r>
              <a:rPr lang="en-US" sz="1600" b="0" i="0" baseline="0" dirty="0"/>
              <a:t>Organizational -- </a:t>
            </a:r>
          </a:p>
          <a:p>
            <a:pPr marL="285750" indent="-285750">
              <a:buFont typeface="Arial"/>
              <a:buChar char="•"/>
            </a:pPr>
            <a:r>
              <a:rPr lang="en-US" sz="1600" b="0" i="0" baseline="0" dirty="0"/>
              <a:t>Social </a:t>
            </a:r>
            <a:r>
              <a:rPr lang="mr-IN" sz="1600" b="0" i="0" baseline="0" dirty="0"/>
              <a:t>–</a:t>
            </a:r>
            <a:r>
              <a:rPr lang="en-US" sz="1600" b="0" i="0" baseline="0" dirty="0"/>
              <a:t> </a:t>
            </a:r>
          </a:p>
          <a:p>
            <a:pPr marL="742950" lvl="1" indent="-285750">
              <a:buFont typeface="Arial"/>
              <a:buChar char="•"/>
            </a:pPr>
            <a:r>
              <a:rPr lang="en-US" sz="1600" b="0" i="0" baseline="0" dirty="0"/>
              <a:t>P.5:  “As early as the 1920s, organizational scholar Mary Parker Follett conceptualized </a:t>
            </a:r>
            <a:r>
              <a:rPr lang="en-US" sz="1600" b="0" i="0" baseline="0" dirty="0" err="1"/>
              <a:t>integratoin</a:t>
            </a:r>
            <a:r>
              <a:rPr lang="en-US" sz="1600" b="0" i="0" baseline="0" dirty="0"/>
              <a:t> as a social process of encountering, confronting, and unifying the desires of various parties in service of creating a collective mind, feeling, and will (Metcalf &amp; </a:t>
            </a:r>
            <a:r>
              <a:rPr lang="en-US" sz="1600" b="0" i="0" baseline="0" dirty="0" err="1"/>
              <a:t>Urwick</a:t>
            </a:r>
            <a:r>
              <a:rPr lang="en-US" sz="1600" b="0" i="0" baseline="0" dirty="0"/>
              <a:t> 1942).”</a:t>
            </a:r>
            <a:endParaRPr lang="en-US" sz="1600" b="0" i="0"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29</a:t>
            </a:fld>
            <a:endParaRPr lang="en-US"/>
          </a:p>
        </p:txBody>
      </p:sp>
    </p:spTree>
    <p:extLst>
      <p:ext uri="{BB962C8B-B14F-4D97-AF65-F5344CB8AC3E}">
        <p14:creationId xmlns:p14="http://schemas.microsoft.com/office/powerpoint/2010/main" val="298837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b="1" baseline="0" dirty="0"/>
              <a:t>“Four Quadrant” model</a:t>
            </a:r>
            <a:r>
              <a:rPr lang="en-US" sz="1200" b="0" baseline="0" dirty="0"/>
              <a:t>: https://www.integration.samhsa.gov/BehavioralHealthandPrimaryCareIntegrationandthePCMH-2009.pdf</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dirty="0"/>
              <a:t>Mauer, Barbara J. </a:t>
            </a:r>
            <a:r>
              <a:rPr lang="en-US" sz="1200" i="1" dirty="0"/>
              <a:t>Behavioral Health/Primary Care Integration and the Person Centered Healthcare Home</a:t>
            </a:r>
            <a:r>
              <a:rPr lang="en-US" sz="1200" dirty="0"/>
              <a:t>. April 2009. The National Council for Behavioral Health Care.</a:t>
            </a:r>
          </a:p>
          <a:p>
            <a:pPr marL="0" indent="0">
              <a:buFont typeface="Arial"/>
              <a:buNone/>
            </a:pPr>
            <a:endParaRPr lang="en-US" sz="1200" b="0" dirty="0"/>
          </a:p>
          <a:p>
            <a:pPr marL="0" indent="0">
              <a:buFont typeface="Arial"/>
              <a:buNone/>
            </a:pPr>
            <a:r>
              <a:rPr lang="en-US" sz="1200" b="0" dirty="0"/>
              <a:t>The “Four</a:t>
            </a:r>
            <a:r>
              <a:rPr lang="en-US" sz="1200" b="0" baseline="0" dirty="0"/>
              <a:t> Quadrant” model is a highly influential framework that proposes different forms of team-based, integrated care based on service users’ </a:t>
            </a:r>
            <a:br>
              <a:rPr lang="en-US" sz="1200" b="0" baseline="0" dirty="0"/>
            </a:br>
            <a:r>
              <a:rPr lang="en-US" sz="1200" b="0" baseline="0" dirty="0"/>
              <a:t>“physical health” and “behavioral health” needs.  Unlike the CIHS six-level continuum of care integration, the Four Quadrant model offers guidance mostly on considering which </a:t>
            </a:r>
            <a:r>
              <a:rPr lang="en-US" sz="1200" b="0" u="sng" baseline="0" dirty="0"/>
              <a:t>sites of care </a:t>
            </a:r>
            <a:r>
              <a:rPr lang="en-US" sz="1200" b="0" baseline="0" dirty="0"/>
              <a:t>(primary care vs. specialty BH clinic) may produce the best outcomes/experience for different patient populations, as well as what </a:t>
            </a:r>
            <a:r>
              <a:rPr lang="en-US" sz="1200" b="0" u="sng" baseline="0" dirty="0"/>
              <a:t>types of providers </a:t>
            </a:r>
            <a:r>
              <a:rPr lang="en-US" sz="1200" b="0" u="none" baseline="0" dirty="0"/>
              <a:t>will likely be involved in the patients’ care. </a:t>
            </a:r>
            <a:endParaRPr lang="en-US" sz="1200" b="0"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30</a:t>
            </a:fld>
            <a:endParaRPr lang="en-US"/>
          </a:p>
        </p:txBody>
      </p:sp>
    </p:spTree>
    <p:extLst>
      <p:ext uri="{BB962C8B-B14F-4D97-AF65-F5344CB8AC3E}">
        <p14:creationId xmlns:p14="http://schemas.microsoft.com/office/powerpoint/2010/main" val="988522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Archer J, Bower P, </a:t>
            </a:r>
            <a:r>
              <a:rPr lang="en-US" sz="1200" kern="1200" dirty="0" err="1">
                <a:solidFill>
                  <a:schemeClr val="tx1"/>
                </a:solidFill>
                <a:effectLst/>
                <a:latin typeface="+mn-lt"/>
                <a:ea typeface="+mn-ea"/>
                <a:cs typeface="+mn-cs"/>
              </a:rPr>
              <a:t>Gilbody</a:t>
            </a:r>
            <a:r>
              <a:rPr lang="en-US" sz="1200" kern="1200" dirty="0">
                <a:solidFill>
                  <a:schemeClr val="tx1"/>
                </a:solidFill>
                <a:effectLst/>
                <a:latin typeface="+mn-lt"/>
                <a:ea typeface="+mn-ea"/>
                <a:cs typeface="+mn-cs"/>
              </a:rPr>
              <a:t> S, Lovell K, Richards D, </a:t>
            </a:r>
            <a:r>
              <a:rPr lang="en-US" sz="1200" kern="1200" dirty="0" err="1">
                <a:solidFill>
                  <a:schemeClr val="tx1"/>
                </a:solidFill>
                <a:effectLst/>
                <a:latin typeface="+mn-lt"/>
                <a:ea typeface="+mn-ea"/>
                <a:cs typeface="+mn-cs"/>
              </a:rPr>
              <a:t>Gask</a:t>
            </a:r>
            <a:r>
              <a:rPr lang="en-US" sz="1200" kern="1200" dirty="0">
                <a:solidFill>
                  <a:schemeClr val="tx1"/>
                </a:solidFill>
                <a:effectLst/>
                <a:latin typeface="+mn-lt"/>
                <a:ea typeface="+mn-ea"/>
                <a:cs typeface="+mn-cs"/>
              </a:rPr>
              <a:t> L, Dickens C, Coventry P. Collaborative care for depression and anxiety problems. Cochrane Database of Systematic Reviews 2012, Issue 10. Art. No.: CD006525. DOI: 10.1002/14651858.CD006525.pub2 Available at: </a:t>
            </a:r>
            <a:r>
              <a:rPr lang="en-US" sz="1200" u="sng" kern="1200" dirty="0">
                <a:solidFill>
                  <a:schemeClr val="tx1"/>
                </a:solidFill>
                <a:effectLst/>
                <a:latin typeface="+mn-lt"/>
                <a:ea typeface="+mn-ea"/>
                <a:cs typeface="+mn-cs"/>
                <a:hlinkClick r:id="rId3"/>
              </a:rPr>
              <a:t>https://www.cochrane.org/CD006525/DEPRESSN_collaborative-care-for-people-with-depression-and-anxiety</a:t>
            </a:r>
            <a:r>
              <a:rPr lang="en-US" sz="1200" kern="1200" dirty="0">
                <a:solidFill>
                  <a:schemeClr val="tx1"/>
                </a:solidFill>
                <a:effectLst/>
                <a:latin typeface="+mn-lt"/>
                <a:ea typeface="+mn-ea"/>
                <a:cs typeface="+mn-cs"/>
              </a:rPr>
              <a:t>. Accessed August 23, 2018.</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‘Collaborative care’ is an innovative way of treating depression and anxiety. It involves a number of health professionals working with a patient to help them overcome their problems. Collaborative care often involves a medical doctor, a case manager (with training in depression and anxiety), and a mental health specialist such as a psychiatrist. The case manager has regular contact with the person and organizes care, together with the medical doctor and specialist. The case manager may offer help with medication, or access to a ‘talking therapy’ to help the patient get better.</a:t>
            </a:r>
          </a:p>
          <a:p>
            <a:endParaRPr lang="en-US" dirty="0"/>
          </a:p>
        </p:txBody>
      </p:sp>
      <p:sp>
        <p:nvSpPr>
          <p:cNvPr id="4" name="Slide Number Placeholder 3"/>
          <p:cNvSpPr>
            <a:spLocks noGrp="1"/>
          </p:cNvSpPr>
          <p:nvPr>
            <p:ph type="sldNum" sz="quarter" idx="10"/>
          </p:nvPr>
        </p:nvSpPr>
        <p:spPr/>
        <p:txBody>
          <a:bodyPr/>
          <a:lstStyle/>
          <a:p>
            <a:fld id="{38569C11-B932-0348-BAE4-CA05949C063A}" type="slidenum">
              <a:rPr lang="en-US" smtClean="0"/>
              <a:t>31</a:t>
            </a:fld>
            <a:endParaRPr lang="en-US"/>
          </a:p>
        </p:txBody>
      </p:sp>
    </p:spTree>
    <p:extLst>
      <p:ext uri="{BB962C8B-B14F-4D97-AF65-F5344CB8AC3E}">
        <p14:creationId xmlns:p14="http://schemas.microsoft.com/office/powerpoint/2010/main" val="334572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en-US" sz="2200" dirty="0">
              <a:solidFill>
                <a:schemeClr val="tx2"/>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result, the United States has forgone any substantial investment in workforce planning except for the veterans’ health system.</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The United States has left it up to states, professional associations, employers, payers, and other stakeholders to negotiate their interests via the market and the political process. The result is a complex and uncoordinated web of training institutions efforts, licensing board rules, placement programs such as the National Health Service Corps, and payment regimes. These are not compared or evaluated to determine if they are producing the right people for the right work to meet patients’ needs.</a:t>
            </a:r>
          </a:p>
          <a:p>
            <a:pPr lvl="1"/>
            <a:endParaRPr lang="en-US" sz="2400" dirty="0">
              <a:solidFill>
                <a:schemeClr val="tx2"/>
              </a:solidFill>
            </a:endParaRPr>
          </a:p>
          <a:p>
            <a:pPr lvl="1"/>
            <a:endParaRPr lang="en-US" sz="2400" dirty="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Little attention has been paid to training workers to adapt to these systems and deliver patient care in ever more coordinated systems, such as integrated health care networks that harmonize primary care with acute inpatient and </a:t>
            </a:r>
            <a:r>
              <a:rPr lang="en-US" sz="1200" kern="1200" dirty="0" err="1">
                <a:solidFill>
                  <a:schemeClr val="tx1"/>
                </a:solidFill>
                <a:effectLst/>
                <a:latin typeface="+mn-lt"/>
                <a:ea typeface="+mn-ea"/>
                <a:cs typeface="+mn-cs"/>
              </a:rPr>
              <a:t>postacute</a:t>
            </a:r>
            <a:r>
              <a:rPr lang="en-US" sz="1200" kern="1200" dirty="0">
                <a:solidFill>
                  <a:schemeClr val="tx1"/>
                </a:solidFill>
                <a:effectLst/>
                <a:latin typeface="+mn-lt"/>
                <a:ea typeface="+mn-ea"/>
                <a:cs typeface="+mn-cs"/>
              </a:rPr>
              <a:t> long-term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much of the rest of the world, coordinated workforce planning that develops national and regional goals has long been accepted as a legitimate policy exercise. This work is achieved by pairing technical workforce experts and policy makers with clinicians and patients to guide the structure of the health workforce—in both numbers and skill mix—to meet the needs of delivery systems and the population.</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In the United States a mix of government policies and professional guidelines combine with strong market forces to shape the health care workforce; the latter almost invariably dominates but with a recognition among most stakeholders that regulation is necessary.</a:t>
            </a:r>
            <a:r>
              <a:rPr lang="en-US" sz="1200" kern="1200" baseline="30000" dirty="0">
                <a:solidFill>
                  <a:schemeClr val="tx1"/>
                </a:solidFill>
                <a:effectLst/>
                <a:latin typeface="+mn-lt"/>
                <a:ea typeface="+mn-ea"/>
                <a:cs typeface="+mn-cs"/>
              </a:rPr>
              <a:t>10</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48EAA3-03BD-4519-AA13-EBFB75962A5E}" type="slidenum">
              <a:rPr lang="en-US" smtClean="0"/>
              <a:t>32</a:t>
            </a:fld>
            <a:endParaRPr lang="en-US"/>
          </a:p>
        </p:txBody>
      </p:sp>
    </p:spTree>
    <p:extLst>
      <p:ext uri="{BB962C8B-B14F-4D97-AF65-F5344CB8AC3E}">
        <p14:creationId xmlns:p14="http://schemas.microsoft.com/office/powerpoint/2010/main" val="835165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8CE00-21F2-8343-8392-1CBA4CAB017C}" type="slidenum">
              <a:rPr lang="en-US" smtClean="0"/>
              <a:t>33</a:t>
            </a:fld>
            <a:endParaRPr lang="en-US"/>
          </a:p>
        </p:txBody>
      </p:sp>
    </p:spTree>
    <p:extLst>
      <p:ext uri="{BB962C8B-B14F-4D97-AF65-F5344CB8AC3E}">
        <p14:creationId xmlns:p14="http://schemas.microsoft.com/office/powerpoint/2010/main" val="496119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From</a:t>
            </a:r>
            <a:r>
              <a:rPr lang="en-US" i="0" baseline="0" dirty="0"/>
              <a:t> </a:t>
            </a:r>
            <a:r>
              <a:rPr lang="en-US" i="1" baseline="0" dirty="0"/>
              <a:t>‘</a:t>
            </a:r>
            <a:r>
              <a:rPr lang="en-US" i="1" dirty="0"/>
              <a:t>Quick Overview of ALPS Grant and Public Health Social Work Model for Consultants’</a:t>
            </a:r>
            <a:r>
              <a:rPr lang="en-US" i="0" baseline="0" dirty="0"/>
              <a:t> background </a:t>
            </a:r>
            <a:endParaRPr lang="en-US" i="1" baseline="0" dirty="0"/>
          </a:p>
          <a:p>
            <a:endParaRPr lang="en-US" i="0" dirty="0"/>
          </a:p>
          <a:p>
            <a:r>
              <a:rPr lang="en-US" sz="1200" b="1" kern="1200" dirty="0">
                <a:solidFill>
                  <a:schemeClr val="tx1"/>
                </a:solidFill>
                <a:effectLst/>
                <a:latin typeface="+mn-lt"/>
                <a:ea typeface="+mn-ea"/>
                <a:cs typeface="+mn-cs"/>
              </a:rPr>
              <a:t>Public Health</a:t>
            </a:r>
            <a:r>
              <a:rPr lang="en-US" sz="1200" b="1" kern="1200" baseline="0" dirty="0">
                <a:solidFill>
                  <a:schemeClr val="tx1"/>
                </a:solidFill>
                <a:effectLst/>
                <a:latin typeface="+mn-lt"/>
                <a:ea typeface="+mn-ea"/>
                <a:cs typeface="+mn-cs"/>
              </a:rPr>
              <a:t> Social Work (PHSW) </a:t>
            </a:r>
            <a:r>
              <a:rPr lang="en-US" sz="1200" b="1" kern="1200" dirty="0">
                <a:solidFill>
                  <a:schemeClr val="tx1"/>
                </a:solidFill>
                <a:effectLst/>
                <a:latin typeface="+mn-lt"/>
                <a:ea typeface="+mn-ea"/>
                <a:cs typeface="+mn-cs"/>
              </a:rPr>
              <a:t>History:</a:t>
            </a:r>
            <a:r>
              <a:rPr lang="en-US" sz="1200" kern="1200" dirty="0">
                <a:solidFill>
                  <a:schemeClr val="tx1"/>
                </a:solidFill>
                <a:effectLst/>
                <a:latin typeface="+mn-lt"/>
                <a:ea typeface="+mn-ea"/>
                <a:cs typeface="+mn-cs"/>
              </a:rPr>
              <a:t> One of the oldest forms of social work, it dates to the early 20th century when social workers and public health officers collaborated on infectious disease control, maternal and child health promotion, and the settlement house movement (</a:t>
            </a:r>
            <a:r>
              <a:rPr lang="en-US" sz="1200" kern="1200" dirty="0" err="1">
                <a:solidFill>
                  <a:schemeClr val="tx1"/>
                </a:solidFill>
                <a:effectLst/>
                <a:latin typeface="+mn-lt"/>
                <a:ea typeface="+mn-ea"/>
                <a:cs typeface="+mn-cs"/>
              </a:rPr>
              <a:t>Popple</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Leighninger</a:t>
            </a:r>
            <a:r>
              <a:rPr lang="en-US" sz="1200" kern="1200" dirty="0">
                <a:solidFill>
                  <a:schemeClr val="tx1"/>
                </a:solidFill>
                <a:effectLst/>
                <a:latin typeface="+mn-lt"/>
                <a:ea typeface="+mn-ea"/>
                <a:cs typeface="+mn-cs"/>
              </a:rPr>
              <a:t>, 2011; Ruth, Sisco &amp; Marshall, 2016). Moved by shared Progressive Era values of promoting human health and well-being, social work was viewed as a key component of public health, even at its inception. From its outset, public health-informed social work was distinguished from other forms of social work by its willingness to investigate social factors as causes of poor health. Early public health social workers combined epidemiologically-informed casework, community-level interventions, and vigorous policy advocacy to bring about the major societal level changes that improved overall health (Bracht, 1978; Rice, 1959; Ruth &amp; Marshall, in press; Ruth, Sisco &amp; Marshall, 2016). While social work’s role in public health has evolved over the course of a century, the fundamentals of public health social work remain.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Conceptualizing PHSW for a New Era: Key Characteristics and Features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health social work is characterized by the following features and elements: </a:t>
            </a:r>
          </a:p>
          <a:p>
            <a:pPr marL="685800" lvl="1" indent="-228600">
              <a:buFont typeface="+mj-lt"/>
              <a:buAutoNum type="arabicPeriod"/>
            </a:pPr>
            <a:r>
              <a:rPr lang="en-US" sz="1200" kern="1200" dirty="0">
                <a:solidFill>
                  <a:schemeClr val="tx1"/>
                </a:solidFill>
                <a:effectLst/>
                <a:latin typeface="+mn-lt"/>
                <a:ea typeface="+mn-ea"/>
                <a:cs typeface="+mn-cs"/>
              </a:rPr>
              <a:t>A shared commitment to promoting individual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population health and well-being</a:t>
            </a:r>
            <a:endParaRPr lang="en-US" dirty="0">
              <a:effectLst/>
            </a:endParaRPr>
          </a:p>
          <a:p>
            <a:pPr marL="685800" lvl="1" indent="-228600">
              <a:buFont typeface="+mj-lt"/>
              <a:buAutoNum type="arabicPeriod"/>
            </a:pPr>
            <a:r>
              <a:rPr lang="en-US" sz="1200" kern="1200" dirty="0">
                <a:solidFill>
                  <a:schemeClr val="tx1"/>
                </a:solidFill>
                <a:effectLst/>
                <a:latin typeface="+mn-lt"/>
                <a:ea typeface="+mn-ea"/>
                <a:cs typeface="+mn-cs"/>
              </a:rPr>
              <a:t>Use of epidemiologically-informed approaches</a:t>
            </a:r>
            <a:endParaRPr lang="en-US" dirty="0">
              <a:effectLst/>
            </a:endParaRPr>
          </a:p>
          <a:p>
            <a:pPr marL="685800" lvl="1" indent="-228600">
              <a:buFont typeface="+mj-lt"/>
              <a:buAutoNum type="arabicPeriod"/>
            </a:pPr>
            <a:r>
              <a:rPr lang="en-US" sz="1200" kern="1200" dirty="0">
                <a:solidFill>
                  <a:schemeClr val="tx1"/>
                </a:solidFill>
                <a:effectLst/>
                <a:latin typeface="+mn-lt"/>
                <a:ea typeface="+mn-ea"/>
                <a:cs typeface="+mn-cs"/>
              </a:rPr>
              <a:t>Attention to the needs of vulnerable sub-populations and health injustice</a:t>
            </a:r>
            <a:endParaRPr lang="en-US" dirty="0">
              <a:effectLst/>
            </a:endParaRPr>
          </a:p>
          <a:p>
            <a:pPr marL="685800" lvl="1" indent="-228600">
              <a:buFont typeface="+mj-lt"/>
              <a:buAutoNum type="arabicPeriod"/>
            </a:pPr>
            <a:r>
              <a:rPr lang="en-US" sz="1200" kern="1200" dirty="0">
                <a:solidFill>
                  <a:schemeClr val="tx1"/>
                </a:solidFill>
                <a:effectLst/>
                <a:latin typeface="+mn-lt"/>
                <a:ea typeface="+mn-ea"/>
                <a:cs typeface="+mn-cs"/>
              </a:rPr>
              <a:t>A focus on addressing the social and macro determinants that shape health </a:t>
            </a:r>
            <a:endParaRPr lang="en-US" dirty="0">
              <a:effectLst/>
            </a:endParaRPr>
          </a:p>
          <a:p>
            <a:pPr marL="685800" lvl="1" indent="-228600">
              <a:buFont typeface="+mj-lt"/>
              <a:buAutoNum type="arabicPeriod"/>
            </a:pPr>
            <a:r>
              <a:rPr lang="en-US" sz="1200" kern="1200" dirty="0">
                <a:solidFill>
                  <a:schemeClr val="tx1"/>
                </a:solidFill>
                <a:effectLst/>
                <a:latin typeface="+mn-lt"/>
                <a:ea typeface="+mn-ea"/>
                <a:cs typeface="+mn-cs"/>
              </a:rPr>
              <a:t>An emphasis on prevention at all levels </a:t>
            </a:r>
            <a:endParaRPr lang="en-US" dirty="0">
              <a:effectLst/>
            </a:endParaRPr>
          </a:p>
          <a:p>
            <a:pPr marL="685800" lvl="1" indent="-228600">
              <a:buFont typeface="+mj-lt"/>
              <a:buAutoNum type="arabicPeriod"/>
            </a:pPr>
            <a:r>
              <a:rPr lang="en-US" sz="1200" kern="1200" dirty="0">
                <a:solidFill>
                  <a:schemeClr val="tx1"/>
                </a:solidFill>
                <a:effectLst/>
                <a:latin typeface="+mn-lt"/>
                <a:ea typeface="+mn-ea"/>
                <a:cs typeface="+mn-cs"/>
              </a:rPr>
              <a:t>Multi-level intervention—from individual to systems—to impact and improve people’s health </a:t>
            </a:r>
            <a:endParaRPr lang="en-US" dirty="0">
              <a:effectLst/>
            </a:endParaRPr>
          </a:p>
          <a:p>
            <a:pPr marL="685800" lvl="1" indent="-228600">
              <a:buFont typeface="+mj-lt"/>
              <a:buAutoNum type="arabicPeriod"/>
            </a:pPr>
            <a:r>
              <a:rPr lang="en-US" sz="1200" kern="1200" dirty="0">
                <a:solidFill>
                  <a:schemeClr val="tx1"/>
                </a:solidFill>
                <a:effectLst/>
                <a:latin typeface="+mn-lt"/>
                <a:ea typeface="+mn-ea"/>
                <a:cs typeface="+mn-cs"/>
              </a:rPr>
              <a:t>Reliance upon cross-sectoral, inter-professional, and transdisciplinary collaborations </a:t>
            </a:r>
            <a:endParaRPr lang="en-US" dirty="0">
              <a:effectLst/>
            </a:endParaRPr>
          </a:p>
          <a:p>
            <a:pPr marL="685800" lvl="1" indent="-228600">
              <a:buFont typeface="+mj-lt"/>
              <a:buAutoNum type="arabicPeriod"/>
            </a:pPr>
            <a:r>
              <a:rPr lang="en-US" sz="1200" kern="1200" dirty="0">
                <a:solidFill>
                  <a:schemeClr val="tx1"/>
                </a:solidFill>
                <a:effectLst/>
                <a:latin typeface="+mn-lt"/>
                <a:ea typeface="+mn-ea"/>
                <a:cs typeface="+mn-cs"/>
              </a:rPr>
              <a:t>Advocacy for systems, environmental, and structural change in the conditions that affect health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34</a:t>
            </a:fld>
            <a:endParaRPr lang="en-US"/>
          </a:p>
        </p:txBody>
      </p:sp>
    </p:spTree>
    <p:extLst>
      <p:ext uri="{BB962C8B-B14F-4D97-AF65-F5344CB8AC3E}">
        <p14:creationId xmlns:p14="http://schemas.microsoft.com/office/powerpoint/2010/main" val="3642986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Numbers 1-6 reflect gradual transition from higher to lower on the Social Work Health Impact Model pyramid</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35</a:t>
            </a:fld>
            <a:endParaRPr lang="en-US"/>
          </a:p>
        </p:txBody>
      </p:sp>
    </p:spTree>
    <p:extLst>
      <p:ext uri="{BB962C8B-B14F-4D97-AF65-F5344CB8AC3E}">
        <p14:creationId xmlns:p14="http://schemas.microsoft.com/office/powerpoint/2010/main" val="300761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Resources/References</a:t>
            </a:r>
          </a:p>
          <a:p>
            <a:pPr marL="171450" indent="-171450">
              <a:buFont typeface="Arial"/>
              <a:buChar char="•"/>
            </a:pPr>
            <a:endParaRPr lang="en-US" dirty="0"/>
          </a:p>
          <a:p>
            <a:pPr marL="171450" indent="-171450">
              <a:buFont typeface="Arial"/>
              <a:buChar char="•"/>
            </a:pPr>
            <a:r>
              <a:rPr lang="en-US" dirty="0"/>
              <a:t>Erin P. </a:t>
            </a:r>
            <a:r>
              <a:rPr lang="en-US" dirty="0" err="1"/>
              <a:t>Fraher</a:t>
            </a:r>
            <a:r>
              <a:rPr lang="en-US" dirty="0"/>
              <a:t>, Erica Lynn Richman, Lisa de Saxe Zerden, Brianna Lombardi.</a:t>
            </a:r>
            <a:r>
              <a:rPr lang="en-US" baseline="0" dirty="0"/>
              <a:t> (2018). </a:t>
            </a:r>
            <a:r>
              <a:rPr lang="en-US" dirty="0"/>
              <a:t>Social Work Student and Practitioner Roles in Integrated Care Settings,</a:t>
            </a:r>
            <a:r>
              <a:rPr lang="en-US" baseline="0" dirty="0"/>
              <a:t> </a:t>
            </a:r>
            <a:r>
              <a:rPr lang="en-US" i="1" dirty="0"/>
              <a:t>American Journal of Preventive Medicine</a:t>
            </a:r>
            <a:r>
              <a:rPr lang="en-US" dirty="0"/>
              <a:t>,</a:t>
            </a:r>
            <a:r>
              <a:rPr lang="en-US" baseline="0" dirty="0"/>
              <a:t> </a:t>
            </a:r>
            <a:r>
              <a:rPr lang="en-US" i="1" dirty="0"/>
              <a:t>54</a:t>
            </a:r>
            <a:r>
              <a:rPr lang="en-US" i="0" dirty="0"/>
              <a:t>(6,</a:t>
            </a:r>
            <a:r>
              <a:rPr lang="en-US" i="0" baseline="0" dirty="0"/>
              <a:t> </a:t>
            </a:r>
            <a:r>
              <a:rPr lang="en-US" i="0" dirty="0"/>
              <a:t>Supplement </a:t>
            </a:r>
            <a:r>
              <a:rPr lang="en-US" dirty="0"/>
              <a:t>3),</a:t>
            </a:r>
            <a:r>
              <a:rPr lang="en-US" baseline="0" dirty="0"/>
              <a:t> </a:t>
            </a:r>
            <a:r>
              <a:rPr lang="en-US" dirty="0"/>
              <a:t>S281-S289,</a:t>
            </a:r>
            <a:r>
              <a:rPr lang="en-US" baseline="0" dirty="0"/>
              <a:t> </a:t>
            </a:r>
            <a:r>
              <a:rPr lang="en-US" dirty="0"/>
              <a:t>ISSN 0749-3797,</a:t>
            </a:r>
            <a:r>
              <a:rPr lang="en-US" baseline="0" dirty="0"/>
              <a:t> </a:t>
            </a:r>
            <a:r>
              <a:rPr lang="en-US" dirty="0"/>
              <a:t>https://doi.org/10.1016/j.amepre.2018.01.046.</a:t>
            </a:r>
          </a:p>
          <a:p>
            <a:endParaRPr lang="en-US" dirty="0"/>
          </a:p>
          <a:p>
            <a:r>
              <a:rPr lang="en-US" b="1" dirty="0"/>
              <a:t>CASE </a:t>
            </a:r>
            <a:r>
              <a:rPr lang="en-US" b="1" baseline="0" dirty="0"/>
              <a:t>Management</a:t>
            </a:r>
            <a:r>
              <a:rPr lang="en-US" b="0" baseline="0" dirty="0"/>
              <a:t>: “</a:t>
            </a:r>
            <a:r>
              <a:rPr lang="en-US" sz="1200" kern="1200" dirty="0">
                <a:solidFill>
                  <a:schemeClr val="tx1"/>
                </a:solidFill>
                <a:effectLst/>
                <a:latin typeface="+mn-lt"/>
                <a:ea typeface="+mn-ea"/>
                <a:cs typeface="+mn-cs"/>
              </a:rPr>
              <a:t>A collaborative process that assesses, plans, implements, coordinates, monitors and evaluates the options and services required to meet the client’s health and human services needs. It is characterized by advocacy, communication, and resource management and promotes quality and cost-effective interventions and outcomes,” (Commission for Case Manager Certification, 2010).</a:t>
            </a:r>
            <a:r>
              <a:rPr lang="en-US" dirty="0">
                <a:effectLst/>
              </a:rPr>
              <a:t> </a:t>
            </a:r>
            <a:endParaRPr lang="en-US" b="1" dirty="0">
              <a:effectLst/>
            </a:endParaRPr>
          </a:p>
          <a:p>
            <a:endParaRPr lang="en-US" b="0" dirty="0">
              <a:effectLst/>
            </a:endParaRPr>
          </a:p>
          <a:p>
            <a:r>
              <a:rPr lang="en-US" b="1" dirty="0">
                <a:effectLst/>
              </a:rPr>
              <a:t>CARE </a:t>
            </a:r>
            <a:r>
              <a:rPr lang="en-US" b="1" baseline="0" dirty="0">
                <a:effectLst/>
              </a:rPr>
              <a:t>Management</a:t>
            </a:r>
            <a:r>
              <a:rPr lang="en-US" b="0" baseline="0" dirty="0">
                <a:effectLst/>
              </a:rPr>
              <a:t>: </a:t>
            </a:r>
            <a:r>
              <a:rPr lang="en-US" sz="1200" kern="1200" dirty="0">
                <a:solidFill>
                  <a:schemeClr val="tx1"/>
                </a:solidFill>
                <a:effectLst/>
                <a:latin typeface="+mn-lt"/>
                <a:ea typeface="+mn-ea"/>
                <a:cs typeface="+mn-cs"/>
              </a:rPr>
              <a:t>Sometimes less appropriately called case management or utilization management. Helps achieve better health outcomes by anticipating and linking patients with the services they need more quickly. Care management also helps to avoid unnecessary testing and care by preventing medical problems from escalating.</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Case</a:t>
            </a:r>
            <a:r>
              <a:rPr lang="en-US" sz="1200" kern="1200" baseline="0" dirty="0">
                <a:solidFill>
                  <a:schemeClr val="tx1"/>
                </a:solidFill>
                <a:effectLst/>
                <a:latin typeface="+mn-lt"/>
                <a:ea typeface="+mn-ea"/>
                <a:cs typeface="+mn-cs"/>
              </a:rPr>
              <a:t> Management may be one tool in the toolbox of </a:t>
            </a:r>
            <a:r>
              <a:rPr lang="en-US" sz="1200" i="1" kern="1200" baseline="0" dirty="0">
                <a:solidFill>
                  <a:schemeClr val="tx1"/>
                </a:solidFill>
                <a:effectLst/>
                <a:latin typeface="+mn-lt"/>
                <a:ea typeface="+mn-ea"/>
                <a:cs typeface="+mn-cs"/>
              </a:rPr>
              <a:t>Care</a:t>
            </a:r>
            <a:r>
              <a:rPr lang="en-US" sz="1200" i="0" kern="1200" baseline="0" dirty="0">
                <a:solidFill>
                  <a:schemeClr val="tx1"/>
                </a:solidFill>
                <a:effectLst/>
                <a:latin typeface="+mn-lt"/>
                <a:ea typeface="+mn-ea"/>
                <a:cs typeface="+mn-cs"/>
              </a:rPr>
              <a:t> management, but there is also use of analytics tools for proactive earlier intervention, person- and family-centered care planning, coordination with informal caregivers and other professional service providers, and targeted support to facilitate care transitions.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1" kern="1200" dirty="0">
                <a:solidFill>
                  <a:schemeClr val="tx1"/>
                </a:solidFill>
                <a:effectLst/>
                <a:latin typeface="+mn-lt"/>
                <a:ea typeface="+mn-ea"/>
                <a:cs typeface="+mn-cs"/>
              </a:rPr>
              <a:t>High-Need, High-Cost Patients: Who Are They and How Do They Use Health Care?</a:t>
            </a:r>
            <a:r>
              <a:rPr lang="en-US" sz="1200" i="1" kern="1200" baseline="0" dirty="0">
                <a:solidFill>
                  <a:schemeClr val="tx1"/>
                </a:solidFill>
                <a:effectLst/>
                <a:latin typeface="+mn-lt"/>
                <a:ea typeface="+mn-ea"/>
                <a:cs typeface="+mn-cs"/>
              </a:rPr>
              <a:t> </a:t>
            </a:r>
            <a:r>
              <a:rPr lang="en-US" sz="1200" i="0" kern="1200" baseline="0" dirty="0">
                <a:solidFill>
                  <a:schemeClr val="tx1"/>
                </a:solidFill>
                <a:effectLst/>
                <a:latin typeface="+mn-lt"/>
                <a:ea typeface="+mn-ea"/>
                <a:cs typeface="+mn-cs"/>
              </a:rPr>
              <a:t>2016. Commonwealth Fund: New York. </a:t>
            </a:r>
            <a:r>
              <a:rPr lang="en-US" sz="1200" kern="1200" baseline="0" dirty="0">
                <a:solidFill>
                  <a:schemeClr val="tx1"/>
                </a:solidFill>
                <a:effectLst/>
                <a:latin typeface="+mn-lt"/>
                <a:ea typeface="+mn-ea"/>
                <a:cs typeface="+mn-cs"/>
              </a:rPr>
              <a:t>Available at. </a:t>
            </a:r>
            <a:r>
              <a:rPr lang="en-US" sz="1200" b="0" i="0" kern="1200" baseline="0" dirty="0">
                <a:solidFill>
                  <a:schemeClr val="tx1"/>
                </a:solidFill>
                <a:effectLst/>
                <a:latin typeface="+mn-lt"/>
                <a:ea typeface="+mn-ea"/>
                <a:cs typeface="+mn-cs"/>
              </a:rPr>
              <a:t>https://www.commonwealthfund.org/publications/issue-briefs/2016/aug/high-need-high-cost-patients-who-are-they-and-how-do-they-use. Accessed August 26, 2018.</a:t>
            </a:r>
          </a:p>
          <a:p>
            <a:endParaRPr lang="en-US" sz="1200" b="1" i="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i="1" dirty="0"/>
              <a:t>Respondents all identified social workers as having a unique skill set that could be used in Medicaid reform, including expertise in the social determinants of health...trauma-informed care and caring for people with more complex care needs, with the potential to reduce Medicaid costs by preventing unnecessary emergency department visits or other health care encounters</a:t>
            </a:r>
            <a:r>
              <a:rPr lang="en-US" sz="1200" dirty="0"/>
              <a:t>,” (Bachman et al., 2017, p.S251)</a:t>
            </a:r>
          </a:p>
          <a:p>
            <a:endParaRPr lang="en-US" b="1"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36</a:t>
            </a:fld>
            <a:endParaRPr lang="en-US"/>
          </a:p>
        </p:txBody>
      </p:sp>
    </p:spTree>
    <p:extLst>
      <p:ext uri="{BB962C8B-B14F-4D97-AF65-F5344CB8AC3E}">
        <p14:creationId xmlns:p14="http://schemas.microsoft.com/office/powerpoint/2010/main" val="778185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Psychology of Managing Human Systems</a:t>
            </a:r>
            <a:r>
              <a:rPr lang="en-US" sz="1200" dirty="0"/>
              <a:t>, from</a:t>
            </a:r>
            <a:r>
              <a:rPr lang="en-US" sz="1200" baseline="0" dirty="0"/>
              <a:t> W. Edward Deming’s “System of Profound Knowledge”:  </a:t>
            </a:r>
          </a:p>
          <a:p>
            <a:pPr marL="171450" indent="-171450">
              <a:buFont typeface="Arial"/>
              <a:buChar char="•"/>
            </a:pPr>
            <a:r>
              <a:rPr lang="en-US" sz="1200" baseline="0" dirty="0"/>
              <a:t>System of Profound Knowledge intro: https://deming.org/explore/so-p-k</a:t>
            </a:r>
          </a:p>
          <a:p>
            <a:pPr marL="171450" indent="-171450">
              <a:buFont typeface="Arial"/>
              <a:buChar char="•"/>
            </a:pPr>
            <a:r>
              <a:rPr lang="en-US" dirty="0"/>
              <a:t>Psychology</a:t>
            </a:r>
            <a:r>
              <a:rPr lang="en-US" baseline="0" dirty="0"/>
              <a:t> of Human Systems intro: </a:t>
            </a:r>
            <a:r>
              <a:rPr lang="en-US" dirty="0"/>
              <a:t>https://blog.deming.org/2012/10/psychology-managing-human-systems/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Force</a:t>
            </a:r>
            <a:r>
              <a:rPr lang="en-US" b="1" baseline="0" dirty="0"/>
              <a:t> Field Analysis </a:t>
            </a:r>
            <a:r>
              <a:rPr lang="en-US" b="0" baseline="0" dirty="0"/>
              <a:t>(source -- http://wps.ablongman.com/wps/media/objects/4915/5033223/item_11_25.pdf):  A technique that helps to identify and assess significant factors that may promote or inhibit change in an organization or community. Five steps are involved in conducting a force field analysis: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i="1" kern="1200" dirty="0">
                <a:solidFill>
                  <a:schemeClr val="tx1"/>
                </a:solidFill>
                <a:effectLst/>
                <a:latin typeface="+mn-lt"/>
                <a:ea typeface="+mn-ea"/>
                <a:cs typeface="+mn-cs"/>
              </a:rPr>
              <a:t>Clearly specify the desired objective. </a:t>
            </a:r>
            <a:endParaRPr lang="en-US" dirty="0"/>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i="1" kern="1200" dirty="0">
                <a:solidFill>
                  <a:schemeClr val="tx1"/>
                </a:solidFill>
                <a:effectLst/>
                <a:latin typeface="+mn-lt"/>
                <a:ea typeface="+mn-ea"/>
                <a:cs typeface="+mn-cs"/>
              </a:rPr>
              <a:t>Identify the people that will determine if the objective will be achieved. </a:t>
            </a:r>
            <a:endParaRPr lang="en-US" sz="1200" i="0" kern="120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i="1" kern="1200" dirty="0">
                <a:solidFill>
                  <a:schemeClr val="tx1"/>
                </a:solidFill>
                <a:effectLst/>
                <a:latin typeface="+mn-lt"/>
                <a:ea typeface="+mn-ea"/>
                <a:cs typeface="+mn-cs"/>
              </a:rPr>
              <a:t>Assess the strengths of each driving and restraining force </a:t>
            </a:r>
            <a:endParaRPr lang="en-US" dirty="0"/>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i="1" kern="1200" dirty="0">
                <a:solidFill>
                  <a:schemeClr val="tx1"/>
                </a:solidFill>
                <a:effectLst/>
                <a:latin typeface="+mn-lt"/>
                <a:ea typeface="+mn-ea"/>
                <a:cs typeface="+mn-cs"/>
              </a:rPr>
              <a:t>Identify the actors that might attempt to influence the outcome. </a:t>
            </a:r>
            <a:endParaRPr lang="en-US" dirty="0"/>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i="1" kern="1200" dirty="0">
                <a:solidFill>
                  <a:schemeClr val="tx1"/>
                </a:solidFill>
                <a:effectLst/>
                <a:latin typeface="+mn-lt"/>
                <a:ea typeface="+mn-ea"/>
                <a:cs typeface="+mn-cs"/>
              </a:rPr>
              <a:t>Select a strategy for change. </a:t>
            </a:r>
            <a:endParaRPr lang="en-US" b="0" baseline="0"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37</a:t>
            </a:fld>
            <a:endParaRPr lang="en-US"/>
          </a:p>
        </p:txBody>
      </p:sp>
    </p:spTree>
    <p:extLst>
      <p:ext uri="{BB962C8B-B14F-4D97-AF65-F5344CB8AC3E}">
        <p14:creationId xmlns:p14="http://schemas.microsoft.com/office/powerpoint/2010/main" val="4143551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Clinical</a:t>
            </a:r>
            <a:r>
              <a:rPr lang="en-US" b="1" baseline="0" dirty="0"/>
              <a:t> Interventions</a:t>
            </a:r>
            <a:endParaRPr lang="en-US" b="0" baseline="0"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Direct interventions for individuals, groups, or families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Mental &amp; behavioral health</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Case management / Patient navigation to access vital health services</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Darnell JS. Navigators and assisters: two case management roles for social workers in the affordable care act. </a:t>
            </a:r>
            <a:r>
              <a:rPr lang="en-US" sz="1200" i="1" kern="1200" dirty="0">
                <a:solidFill>
                  <a:schemeClr val="tx1"/>
                </a:solidFill>
                <a:effectLst/>
                <a:latin typeface="+mn-lt"/>
                <a:ea typeface="+mn-ea"/>
                <a:cs typeface="+mn-cs"/>
              </a:rPr>
              <a:t>Health Soc Work</a:t>
            </a:r>
            <a:r>
              <a:rPr lang="en-US" sz="1200" kern="1200" dirty="0">
                <a:solidFill>
                  <a:schemeClr val="tx1"/>
                </a:solidFill>
                <a:effectLst/>
                <a:latin typeface="+mn-lt"/>
                <a:ea typeface="+mn-ea"/>
                <a:cs typeface="+mn-cs"/>
              </a:rPr>
              <a:t>. 2013;38(2):123–126.</a:t>
            </a:r>
            <a:endParaRPr lang="en-US" b="0" baseline="0" dirty="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Palliative care / Hospice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Management of clinical practice(s) and/or program(s)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endParaRPr lang="en-US" b="0" baseline="0" dirty="0"/>
          </a:p>
          <a:p>
            <a:r>
              <a:rPr lang="en-US" b="1" baseline="0" dirty="0"/>
              <a:t>Prevention &amp; Health Promotion</a:t>
            </a:r>
            <a:endParaRPr lang="en-US" b="0" baseline="0" dirty="0"/>
          </a:p>
          <a:p>
            <a:endParaRPr lang="en-US" b="0" baseline="0" dirty="0"/>
          </a:p>
          <a:p>
            <a:endParaRPr lang="en-US" b="0" baseline="0" dirty="0"/>
          </a:p>
          <a:p>
            <a:r>
              <a:rPr lang="en-US" b="1" baseline="0" dirty="0"/>
              <a:t>Influencing Systems within the Current Context</a:t>
            </a:r>
            <a:endParaRPr lang="en-US" b="0" baseline="0" dirty="0"/>
          </a:p>
          <a:p>
            <a:endParaRPr lang="en-US" b="0" baseline="0" dirty="0"/>
          </a:p>
          <a:p>
            <a:endParaRPr lang="en-US" b="0" baseline="0" dirty="0"/>
          </a:p>
          <a:p>
            <a:r>
              <a:rPr lang="en-US" b="1" baseline="0" dirty="0"/>
              <a:t>Addressing the Social Determinants of Health</a:t>
            </a:r>
            <a:endParaRPr lang="en-US" b="0" baseline="0" dirty="0"/>
          </a:p>
          <a:p>
            <a:endParaRPr lang="en-US" dirty="0"/>
          </a:p>
          <a:p>
            <a:endParaRPr lang="en-US" dirty="0"/>
          </a:p>
          <a:p>
            <a:r>
              <a:rPr lang="en-US" b="1" dirty="0"/>
              <a:t>Clinical</a:t>
            </a:r>
            <a:r>
              <a:rPr lang="en-US" b="1" baseline="0" dirty="0"/>
              <a:t> Interventions</a:t>
            </a:r>
            <a:endParaRPr lang="en-US" b="0" baseline="0"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Direct interventions for individuals, groups, or families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Mental &amp; behavioral health</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Case management / Patient navigation to access vital health services</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Darnell JS. Navigators and assisters: two case management roles for social workers in the affordable care act. </a:t>
            </a:r>
            <a:r>
              <a:rPr lang="en-US" sz="1200" i="1" kern="1200" dirty="0">
                <a:solidFill>
                  <a:schemeClr val="tx1"/>
                </a:solidFill>
                <a:effectLst/>
                <a:latin typeface="+mn-lt"/>
                <a:ea typeface="+mn-ea"/>
                <a:cs typeface="+mn-cs"/>
              </a:rPr>
              <a:t>Health </a:t>
            </a:r>
            <a:r>
              <a:rPr lang="en-US" sz="1200" i="1" kern="1200" dirty="0" err="1">
                <a:solidFill>
                  <a:schemeClr val="tx1"/>
                </a:solidFill>
                <a:effectLst/>
                <a:latin typeface="+mn-lt"/>
                <a:ea typeface="+mn-ea"/>
                <a:cs typeface="+mn-cs"/>
              </a:rPr>
              <a:t>Soc</a:t>
            </a:r>
            <a:r>
              <a:rPr lang="en-US" sz="1200" i="1" kern="1200" dirty="0">
                <a:solidFill>
                  <a:schemeClr val="tx1"/>
                </a:solidFill>
                <a:effectLst/>
                <a:latin typeface="+mn-lt"/>
                <a:ea typeface="+mn-ea"/>
                <a:cs typeface="+mn-cs"/>
              </a:rPr>
              <a:t> Work</a:t>
            </a:r>
            <a:r>
              <a:rPr lang="en-US" sz="1200" kern="1200" dirty="0">
                <a:solidFill>
                  <a:schemeClr val="tx1"/>
                </a:solidFill>
                <a:effectLst/>
                <a:latin typeface="+mn-lt"/>
                <a:ea typeface="+mn-ea"/>
                <a:cs typeface="+mn-cs"/>
              </a:rPr>
              <a:t>. 2013;38(2):123–126.</a:t>
            </a:r>
            <a:endParaRPr lang="en-US" b="0" baseline="0" dirty="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Palliative care / Hospice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Management of clinical practice(s) and/or program(s)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endParaRPr lang="en-US" b="0" baseline="0" dirty="0"/>
          </a:p>
          <a:p>
            <a:r>
              <a:rPr lang="en-US" b="1" baseline="0" dirty="0"/>
              <a:t>Prevention &amp; Health Promotion</a:t>
            </a:r>
            <a:endParaRPr lang="en-US" b="0" baseline="0" dirty="0"/>
          </a:p>
          <a:p>
            <a:endParaRPr lang="en-US" b="0" baseline="0" dirty="0"/>
          </a:p>
          <a:p>
            <a:endParaRPr lang="en-US" b="0" baseline="0" dirty="0"/>
          </a:p>
          <a:p>
            <a:r>
              <a:rPr lang="en-US" b="1" baseline="0" dirty="0"/>
              <a:t>Influencing Systems within the Current Context</a:t>
            </a:r>
            <a:endParaRPr lang="en-US" b="0" baseline="0" dirty="0"/>
          </a:p>
          <a:p>
            <a:endParaRPr lang="en-US" b="0" baseline="0" dirty="0"/>
          </a:p>
          <a:p>
            <a:endParaRPr lang="en-US" b="0" baseline="0" dirty="0"/>
          </a:p>
          <a:p>
            <a:r>
              <a:rPr lang="en-US" b="1" baseline="0" dirty="0"/>
              <a:t>Addressing the Social Determinants of Health</a:t>
            </a:r>
            <a:endParaRPr lang="en-US" b="0" baseline="0" dirty="0"/>
          </a:p>
          <a:p>
            <a:endParaRPr lang="en-US" b="1" dirty="0"/>
          </a:p>
        </p:txBody>
      </p:sp>
      <p:sp>
        <p:nvSpPr>
          <p:cNvPr id="4" name="Slide Number Placeholder 3"/>
          <p:cNvSpPr>
            <a:spLocks noGrp="1"/>
          </p:cNvSpPr>
          <p:nvPr>
            <p:ph type="sldNum" sz="quarter" idx="10"/>
          </p:nvPr>
        </p:nvSpPr>
        <p:spPr/>
        <p:txBody>
          <a:bodyPr/>
          <a:lstStyle/>
          <a:p>
            <a:fld id="{38569C11-B932-0348-BAE4-CA05949C063A}" type="slidenum">
              <a:rPr lang="en-US" smtClean="0"/>
              <a:t>38</a:t>
            </a:fld>
            <a:endParaRPr lang="en-US"/>
          </a:p>
        </p:txBody>
      </p:sp>
    </p:spTree>
    <p:extLst>
      <p:ext uri="{BB962C8B-B14F-4D97-AF65-F5344CB8AC3E}">
        <p14:creationId xmlns:p14="http://schemas.microsoft.com/office/powerpoint/2010/main" val="365053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200" b="1" u="sng" kern="1200" dirty="0">
              <a:solidFill>
                <a:schemeClr val="tx1"/>
              </a:solidFill>
              <a:effectLst/>
              <a:latin typeface="+mn-lt"/>
              <a:ea typeface="+mn-ea"/>
              <a:cs typeface="+mn-cs"/>
            </a:endParaRPr>
          </a:p>
          <a:p>
            <a:pPr>
              <a:spcBef>
                <a:spcPts val="600"/>
              </a:spcBef>
              <a:spcAft>
                <a:spcPts val="600"/>
              </a:spcAft>
            </a:pPr>
            <a:endParaRPr lang="en-US" sz="1200" b="1" u="sng" kern="1200" dirty="0">
              <a:solidFill>
                <a:schemeClr val="tx1"/>
              </a:solidFill>
              <a:effectLst/>
              <a:latin typeface="+mn-lt"/>
              <a:ea typeface="+mn-ea"/>
              <a:cs typeface="+mn-cs"/>
            </a:endParaRPr>
          </a:p>
          <a:p>
            <a:pPr>
              <a:spcBef>
                <a:spcPts val="600"/>
              </a:spcBef>
              <a:spcAft>
                <a:spcPts val="600"/>
              </a:spcAft>
            </a:pPr>
            <a:r>
              <a:rPr lang="en-US" sz="1200" b="1" u="sng" kern="1200" dirty="0">
                <a:solidFill>
                  <a:schemeClr val="tx1"/>
                </a:solidFill>
                <a:effectLst/>
                <a:latin typeface="+mn-lt"/>
                <a:ea typeface="+mn-ea"/>
                <a:cs typeface="+mn-cs"/>
              </a:rPr>
              <a:t>Educating for Health Impact </a:t>
            </a:r>
            <a:endParaRPr lang="en-US" sz="1200" u="sng" kern="1200" dirty="0">
              <a:solidFill>
                <a:schemeClr val="tx1"/>
              </a:solidFill>
              <a:effectLst/>
              <a:latin typeface="+mn-lt"/>
              <a:ea typeface="+mn-ea"/>
              <a:cs typeface="+mn-cs"/>
            </a:endParaRPr>
          </a:p>
          <a:p>
            <a:pPr>
              <a:spcBef>
                <a:spcPts val="600"/>
              </a:spcBef>
              <a:spcAft>
                <a:spcPts val="600"/>
              </a:spcAft>
            </a:pPr>
            <a:r>
              <a:rPr lang="en-US" sz="1200" kern="1200" dirty="0">
                <a:solidFill>
                  <a:schemeClr val="tx1"/>
                </a:solidFill>
                <a:effectLst/>
                <a:latin typeface="+mn-lt"/>
                <a:ea typeface="+mn-ea"/>
                <a:cs typeface="+mn-cs"/>
              </a:rPr>
              <a:t>Health social work, which employs half of all current social workers, is a growth area of the profession. Although public health social work is a longstanding practice within the profession--and a growing area of interest--education for health social work is still primarily focused on clinical care in health settings. The Health in all Social Work Programs Study, conducted by Ruth, </a:t>
            </a:r>
            <a:r>
              <a:rPr lang="en-US" sz="1200" kern="1200" dirty="0" err="1">
                <a:solidFill>
                  <a:schemeClr val="tx1"/>
                </a:solidFill>
                <a:effectLst/>
                <a:latin typeface="+mn-lt"/>
                <a:ea typeface="+mn-ea"/>
                <a:cs typeface="+mn-cs"/>
              </a:rPr>
              <a:t>Wachman</a:t>
            </a:r>
            <a:r>
              <a:rPr lang="en-US" sz="1200" kern="1200" dirty="0">
                <a:solidFill>
                  <a:schemeClr val="tx1"/>
                </a:solidFill>
                <a:effectLst/>
                <a:latin typeface="+mn-lt"/>
                <a:ea typeface="+mn-ea"/>
                <a:cs typeface="+mn-cs"/>
              </a:rPr>
              <a:t>, et al., indicates that the vast majority social work courses and specializations at the baccalaureate, masters, and continuing education levels focus on clinical practice. Yet, for the profession to effectively address health inequities, social work education must expand to robustly include practice at all levels of the Social Work Health Impact Model. While clinical approaches are valuable at the individual, family and group levels, clinical interventions have minimal population impact and must be paired with public health approaches if the profession is to successfully address the social determinants of health that produce health inequities. The failure to teach a broader set of skills limits graduates’ abilities to work, collaborate and lead on these issues in the larger health system. </a:t>
            </a:r>
          </a:p>
          <a:p>
            <a:pPr>
              <a:spcBef>
                <a:spcPts val="600"/>
              </a:spcBef>
              <a:spcAft>
                <a:spcPts val="600"/>
              </a:spcAft>
            </a:pPr>
            <a:endParaRPr lang="en-US" sz="1200" kern="1200" dirty="0">
              <a:solidFill>
                <a:schemeClr val="tx1"/>
              </a:solidFill>
              <a:effectLst/>
              <a:latin typeface="+mn-lt"/>
              <a:ea typeface="+mn-ea"/>
              <a:cs typeface="+mn-cs"/>
            </a:endParaRPr>
          </a:p>
          <a:p>
            <a:pPr>
              <a:spcBef>
                <a:spcPts val="600"/>
              </a:spcBef>
              <a:spcAft>
                <a:spcPts val="600"/>
              </a:spcAft>
            </a:pPr>
            <a:r>
              <a:rPr lang="en-US" sz="1200" kern="1200" dirty="0">
                <a:solidFill>
                  <a:schemeClr val="tx1"/>
                </a:solidFill>
                <a:effectLst/>
                <a:latin typeface="+mn-lt"/>
                <a:ea typeface="+mn-ea"/>
                <a:cs typeface="+mn-cs"/>
              </a:rPr>
              <a:t>Clinical approaches without intentional connection to the prevention, systems, and social determinants of health, remain limited in population impact regardless of their individual value. Thus, public health social work of any type </a:t>
            </a:r>
            <a:r>
              <a:rPr lang="en-US" sz="1200" b="1" i="1" kern="1200" dirty="0">
                <a:solidFill>
                  <a:schemeClr val="tx1"/>
                </a:solidFill>
                <a:effectLst/>
                <a:latin typeface="+mn-lt"/>
                <a:ea typeface="+mn-ea"/>
                <a:cs typeface="+mn-cs"/>
              </a:rPr>
              <a:t>may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include clinical interventions but </a:t>
            </a:r>
            <a:r>
              <a:rPr lang="en-US" sz="1200" b="1" i="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be connected to prevention, systems transformation, and specific wide-lens efforts to address macro and social determinants. </a:t>
            </a:r>
          </a:p>
          <a:p>
            <a:pPr>
              <a:spcBef>
                <a:spcPts val="600"/>
              </a:spcBef>
              <a:spcAft>
                <a:spcPts val="600"/>
              </a:spcAft>
            </a:pPr>
            <a:endParaRPr lang="en-US" sz="1200" kern="1200" dirty="0">
              <a:solidFill>
                <a:schemeClr val="tx1"/>
              </a:solidFill>
              <a:effectLst/>
              <a:latin typeface="+mn-lt"/>
              <a:ea typeface="+mn-ea"/>
              <a:cs typeface="+mn-cs"/>
            </a:endParaRPr>
          </a:p>
          <a:p>
            <a:pPr>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38569C11-B932-0348-BAE4-CA05949C063A}" type="slidenum">
              <a:rPr lang="en-US" smtClean="0"/>
              <a:t>5</a:t>
            </a:fld>
            <a:endParaRPr lang="en-US"/>
          </a:p>
        </p:txBody>
      </p:sp>
    </p:spTree>
    <p:extLst>
      <p:ext uri="{BB962C8B-B14F-4D97-AF65-F5344CB8AC3E}">
        <p14:creationId xmlns:p14="http://schemas.microsoft.com/office/powerpoint/2010/main" val="4294775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None/>
            </a:pPr>
            <a:r>
              <a:rPr lang="en-US" dirty="0"/>
              <a:t>Translational Research </a:t>
            </a:r>
          </a:p>
          <a:p>
            <a:pPr marL="0" indent="0">
              <a:spcBef>
                <a:spcPts val="1800"/>
              </a:spcBef>
              <a:buNone/>
            </a:pPr>
            <a:r>
              <a:rPr lang="en-US" dirty="0"/>
              <a:t>Implementation Science</a:t>
            </a:r>
          </a:p>
          <a:p>
            <a:pPr marL="0" indent="0">
              <a:spcBef>
                <a:spcPts val="1800"/>
              </a:spcBef>
              <a:buNone/>
            </a:pPr>
            <a:r>
              <a:rPr lang="en-US" dirty="0"/>
              <a:t>Foster collaboration between integrated care programs &amp; providers and Public Health Social Work researchers</a:t>
            </a:r>
          </a:p>
          <a:p>
            <a:pPr marL="0" indent="0">
              <a:spcBef>
                <a:spcPts val="1800"/>
              </a:spcBef>
              <a:buNone/>
            </a:pPr>
            <a:r>
              <a:rPr lang="en-US" dirty="0"/>
              <a:t>Publish and present about experiences of health care integration and transformation from PHSW perspective</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40</a:t>
            </a:fld>
            <a:endParaRPr lang="en-US"/>
          </a:p>
        </p:txBody>
      </p:sp>
    </p:spTree>
    <p:extLst>
      <p:ext uri="{BB962C8B-B14F-4D97-AF65-F5344CB8AC3E}">
        <p14:creationId xmlns:p14="http://schemas.microsoft.com/office/powerpoint/2010/main" val="2744142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45F4C-2F59-234C-92A5-02DA61552194}" type="slidenum">
              <a:rPr lang="en-US" smtClean="0"/>
              <a:t>41</a:t>
            </a:fld>
            <a:endParaRPr lang="en-US"/>
          </a:p>
        </p:txBody>
      </p:sp>
    </p:spTree>
    <p:extLst>
      <p:ext uri="{BB962C8B-B14F-4D97-AF65-F5344CB8AC3E}">
        <p14:creationId xmlns:p14="http://schemas.microsoft.com/office/powerpoint/2010/main" val="1538780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Social Determinants</a:t>
            </a:r>
            <a:r>
              <a:rPr lang="en-US" baseline="0" dirty="0"/>
              <a:t> of Health:  Social Workers have absolutely been speaking this language and leading great advocacy for decades to help us get to a point where SDOH is a mainstream term, and developing strategies for address them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"Although Medicaid policymakers can articulate the value of social work in addressing social determinants of health, there is little evidence of social work involvement in Medicaid system reform initiatives. As state reform efforts increasingly target payment and delivery system change across health and social services and Medicaid, </a:t>
            </a:r>
            <a:r>
              <a:rPr lang="en-US" b="1" dirty="0"/>
              <a:t>there is a role for social workers to engage in these innovations</a:t>
            </a:r>
            <a:r>
              <a:rPr lang="en-US" dirty="0"/>
              <a:t>. Social work’s understanding of social and welfare supports, social justice orientation, community organizing, and cultural responsiveness, among other things, can help Medicaid promote access, integration, high-quality affordable care, and prevention. Social workers are thus primed to take a leadership role in Medicaid reform” (Bachman et al., 2017, p.S254)</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dirty="0"/>
              <a:t>Social Work’s Role in Medicaid</a:t>
            </a:r>
            <a:r>
              <a:rPr lang="en-US" b="0" baseline="0" dirty="0"/>
              <a:t> Reform: A Qualitative Study (2017, AJPH, Bachman et al.)</a:t>
            </a:r>
            <a:r>
              <a:rPr lang="en-US" b="0" dirty="0"/>
              <a:t> https://ajph.aphapublications.org/doi/10.2105/AJPH.2017.304002</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42</a:t>
            </a:fld>
            <a:endParaRPr lang="en-US"/>
          </a:p>
        </p:txBody>
      </p:sp>
    </p:spTree>
    <p:extLst>
      <p:ext uri="{BB962C8B-B14F-4D97-AF65-F5344CB8AC3E}">
        <p14:creationId xmlns:p14="http://schemas.microsoft.com/office/powerpoint/2010/main" val="3759122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Social Determinants</a:t>
            </a:r>
            <a:r>
              <a:rPr lang="en-US" baseline="0" dirty="0"/>
              <a:t> of Health:  Social Workers have absolutely been speaking this language and leading great advocacy for decades to help us get to a point where SDOH is a mainstream term, and developing strategies for address them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"Although Medicaid policymakers can articulate the value of social work in addressing social determinants of health, there is little evidence of social work involvement in Medicaid system reform initiatives. As state reform efforts increasingly target payment and delivery system change across health and social services and Medicaid, </a:t>
            </a:r>
            <a:r>
              <a:rPr lang="en-US" b="1" dirty="0"/>
              <a:t>there is a role for social workers to engage in these innovations</a:t>
            </a:r>
            <a:r>
              <a:rPr lang="en-US" dirty="0"/>
              <a:t>. Social work’s understanding of social and welfare supports, social justice orientation, community organizing, and cultural responsiveness, among other things, can help Medicaid promote access, integration, high-quality affordable care, and prevention. Social workers are thus primed to take a leadership role in Medicaid reform” (Bachman et al., 2017, p.S254)</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dirty="0"/>
              <a:t>Social Work’s Role in Medicaid</a:t>
            </a:r>
            <a:r>
              <a:rPr lang="en-US" b="0" baseline="0" dirty="0"/>
              <a:t> Reform: A Qualitative Study (2017, AJPH, Bachman et al.)</a:t>
            </a:r>
            <a:r>
              <a:rPr lang="en-US" b="0" dirty="0"/>
              <a:t> https://ajph.aphapublications.org/doi/10.2105/AJPH.2017.304002</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43</a:t>
            </a:fld>
            <a:endParaRPr lang="en-US"/>
          </a:p>
        </p:txBody>
      </p:sp>
    </p:spTree>
    <p:extLst>
      <p:ext uri="{BB962C8B-B14F-4D97-AF65-F5344CB8AC3E}">
        <p14:creationId xmlns:p14="http://schemas.microsoft.com/office/powerpoint/2010/main" val="1994971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45</a:t>
            </a:fld>
            <a:endParaRPr lang="en-US"/>
          </a:p>
        </p:txBody>
      </p:sp>
    </p:spTree>
    <p:extLst>
      <p:ext uri="{BB962C8B-B14F-4D97-AF65-F5344CB8AC3E}">
        <p14:creationId xmlns:p14="http://schemas.microsoft.com/office/powerpoint/2010/main" val="2358890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8EAA3-03BD-4519-AA13-EBFB75962A5E}" type="slidenum">
              <a:rPr lang="en-US" smtClean="0"/>
              <a:t>46</a:t>
            </a:fld>
            <a:endParaRPr lang="en-US"/>
          </a:p>
        </p:txBody>
      </p:sp>
    </p:spTree>
    <p:extLst>
      <p:ext uri="{BB962C8B-B14F-4D97-AF65-F5344CB8AC3E}">
        <p14:creationId xmlns:p14="http://schemas.microsoft.com/office/powerpoint/2010/main" val="423654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t>References</a:t>
            </a:r>
            <a:endParaRPr lang="en-US" b="0" u="none"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World in Data: Life Expectancy. Available at: https://ourworldindata.org/life-expectancy#the-interactive-world-map-of-life-expectancy. Accessed August 22, 2018.</a:t>
            </a:r>
          </a:p>
          <a:p>
            <a:pPr marL="171450" indent="-171450">
              <a:buFont typeface="Arial"/>
              <a:buChar char="•"/>
            </a:pPr>
            <a:r>
              <a:rPr lang="en-US" sz="1200" kern="1200" baseline="0" dirty="0">
                <a:solidFill>
                  <a:schemeClr val="tx1"/>
                </a:solidFill>
                <a:effectLst/>
                <a:latin typeface="+mn-lt"/>
                <a:ea typeface="+mn-ea"/>
                <a:cs typeface="+mn-cs"/>
              </a:rPr>
              <a:t>I decided to go ahead and insert this chart as it’s own slide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helping to break up dense text with some actual data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though I leave it to the editorial discretion of ALPS team whether it’s helpful to underscore the point.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t>References</a:t>
            </a:r>
            <a:endParaRPr lang="en-US" b="0" u="none"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World in Data: Life Expectancy. Available at: https://</a:t>
            </a:r>
            <a:r>
              <a:rPr lang="en-US" sz="1200" kern="1200" baseline="0" dirty="0" err="1">
                <a:solidFill>
                  <a:schemeClr val="tx1"/>
                </a:solidFill>
                <a:effectLst/>
                <a:latin typeface="+mn-lt"/>
                <a:ea typeface="+mn-ea"/>
                <a:cs typeface="+mn-cs"/>
              </a:rPr>
              <a:t>ourworldindata.org</a:t>
            </a:r>
            <a:r>
              <a:rPr lang="en-US" sz="1200" kern="1200" baseline="0" dirty="0">
                <a:solidFill>
                  <a:schemeClr val="tx1"/>
                </a:solidFill>
                <a:effectLst/>
                <a:latin typeface="+mn-lt"/>
                <a:ea typeface="+mn-ea"/>
                <a:cs typeface="+mn-cs"/>
              </a:rPr>
              <a:t>/</a:t>
            </a:r>
            <a:r>
              <a:rPr lang="en-US" sz="1200" kern="1200" baseline="0" dirty="0" err="1">
                <a:solidFill>
                  <a:schemeClr val="tx1"/>
                </a:solidFill>
                <a:effectLst/>
                <a:latin typeface="+mn-lt"/>
                <a:ea typeface="+mn-ea"/>
                <a:cs typeface="+mn-cs"/>
              </a:rPr>
              <a:t>life-expectancy#the-interactive-world-map-of-life-expectancy</a:t>
            </a:r>
            <a:r>
              <a:rPr lang="en-US" sz="1200" kern="1200" baseline="0" dirty="0">
                <a:solidFill>
                  <a:schemeClr val="tx1"/>
                </a:solidFill>
                <a:effectLst/>
                <a:latin typeface="+mn-lt"/>
                <a:ea typeface="+mn-ea"/>
                <a:cs typeface="+mn-cs"/>
              </a:rPr>
              <a:t>. Accessed August 22, 2018.</a:t>
            </a:r>
          </a:p>
          <a:p>
            <a:pPr marL="171450" indent="-171450">
              <a:buFont typeface="Arial"/>
              <a:buChar char="•"/>
            </a:pPr>
            <a:r>
              <a:rPr lang="en-US" sz="1200" kern="1200" baseline="0" dirty="0">
                <a:solidFill>
                  <a:schemeClr val="tx1"/>
                </a:solidFill>
                <a:effectLst/>
                <a:latin typeface="+mn-lt"/>
                <a:ea typeface="+mn-ea"/>
                <a:cs typeface="+mn-cs"/>
              </a:rPr>
              <a:t>I decided to go ahead and insert this chart as it’s own slide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helping to break up dense text with some actual data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though I leave it to the editorial discretion of ALPS team whether it’s helpful to underscore the point.</a:t>
            </a:r>
          </a:p>
          <a:p>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569C11-B932-0348-BAE4-CA05949C063A}" type="slidenum">
              <a:rPr lang="en-US" smtClean="0"/>
              <a:t>8</a:t>
            </a:fld>
            <a:endParaRPr lang="en-US"/>
          </a:p>
        </p:txBody>
      </p:sp>
    </p:spTree>
    <p:extLst>
      <p:ext uri="{BB962C8B-B14F-4D97-AF65-F5344CB8AC3E}">
        <p14:creationId xmlns:p14="http://schemas.microsoft.com/office/powerpoint/2010/main" val="257106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more detail on this topic is of interest, I could provide some</a:t>
            </a:r>
            <a:r>
              <a:rPr lang="en-US" baseline="0" dirty="0"/>
              <a:t> more depth. If it helps to just have a reference, most of the extra information I would provider would just come from “</a:t>
            </a:r>
            <a:r>
              <a:rPr lang="en-US" b="1" baseline="0" dirty="0"/>
              <a:t>The Social Transformation of American Medicine” by Paul Starr </a:t>
            </a:r>
            <a:r>
              <a:rPr lang="en-US" baseline="0" dirty="0"/>
              <a:t>(1982).  It’s a really fascinating historical review of how US health care evolved, but through a much more “social work-friendly” (sociological / anthropological) lens than simply health policy &amp; politics alone.  </a:t>
            </a:r>
            <a:endParaRPr lang="en-US" dirty="0"/>
          </a:p>
          <a:p>
            <a:endParaRPr lang="en-US" dirty="0"/>
          </a:p>
          <a:p>
            <a:pPr marL="0" indent="0">
              <a:buNone/>
            </a:pPr>
            <a:r>
              <a:rPr lang="en-US" sz="1200" b="1" dirty="0"/>
              <a:t>Late 19</a:t>
            </a:r>
            <a:r>
              <a:rPr lang="en-US" sz="1200" b="1" baseline="30000" dirty="0"/>
              <a:t>th</a:t>
            </a:r>
            <a:r>
              <a:rPr lang="en-US" sz="1200" b="1" dirty="0"/>
              <a:t> / Early 20</a:t>
            </a:r>
            <a:r>
              <a:rPr lang="en-US" sz="1200" b="1" baseline="30000" dirty="0"/>
              <a:t>th</a:t>
            </a:r>
            <a:r>
              <a:rPr lang="en-US" sz="1200" b="1" dirty="0"/>
              <a:t> centuries</a:t>
            </a:r>
            <a:r>
              <a:rPr lang="en-US" sz="1200" dirty="0"/>
              <a:t>:  Hospitals as centers for indigent people</a:t>
            </a:r>
          </a:p>
          <a:p>
            <a:pPr marL="171450" indent="-171450">
              <a:buFont typeface="Arial"/>
              <a:buChar char="•"/>
            </a:pPr>
            <a:r>
              <a:rPr lang="en-US" sz="1200" b="0" baseline="0" dirty="0"/>
              <a:t>Before the late 19</a:t>
            </a:r>
            <a:r>
              <a:rPr lang="en-US" sz="1200" b="0" baseline="30000" dirty="0"/>
              <a:t>th</a:t>
            </a:r>
            <a:r>
              <a:rPr lang="en-US" sz="1200" b="0" baseline="0" dirty="0"/>
              <a:t> century, hospitals were almost exclusively charitable, social welfare organizations, providing largely palliative care for poor, indigent people who could not afford medical professionals.  “We now think of hospitals as the most visible embodiment of medical care in its technically most sophisticated form, but before the last hundred years, hospitals and medical practice had relatively little to do with each other,” (Starr, 1982, p. 145). </a:t>
            </a:r>
          </a:p>
          <a:p>
            <a:pPr marL="171450" indent="-171450">
              <a:buFont typeface="Arial"/>
              <a:buChar char="•"/>
            </a:pPr>
            <a:r>
              <a:rPr lang="en-US" sz="1200" b="0" baseline="0" dirty="0"/>
              <a:t>“In a matter of decades, roughly between 1870 and 1910, hospitals moved from the periphery to the center of medical education and medical practice</a:t>
            </a:r>
            <a:r>
              <a:rPr lang="mr-IN" sz="1200" b="0" baseline="0" dirty="0"/>
              <a:t>…</a:t>
            </a:r>
            <a:r>
              <a:rPr lang="en-US" sz="1200" b="0" baseline="0" dirty="0"/>
              <a:t>What drove the transformation was not simply the advance of science</a:t>
            </a:r>
            <a:r>
              <a:rPr lang="mr-IN" sz="1200" b="0" baseline="0" dirty="0"/>
              <a:t>…</a:t>
            </a:r>
            <a:r>
              <a:rPr lang="en-US" sz="1200" b="0" baseline="0" dirty="0"/>
              <a:t>but the demands and example of an industrializing capitalist society, which brought larger numbers of people into urban centers, detached them from traditions of self-sufficiency, and projected ideals of specialization and technical competence,” (Starr, p. 146).   </a:t>
            </a:r>
          </a:p>
          <a:p>
            <a:pPr marL="171450" indent="-171450">
              <a:buFont typeface="Arial"/>
              <a:buChar char="•"/>
            </a:pPr>
            <a:r>
              <a:rPr lang="en-US" sz="1200" b="0" baseline="0" dirty="0"/>
              <a:t>“The sick began to enter hospitals, not for an entire siege of illness, but only during its acute phase to have some work performed upon them. The hospital took on a more activity posture; it was no longer a well of sorrow and charity but a workplace for the production of health.”</a:t>
            </a:r>
          </a:p>
          <a:p>
            <a:pPr marL="0" indent="0">
              <a:buNone/>
            </a:pPr>
            <a:endParaRPr lang="en-US" sz="1200" b="0" baseline="0" dirty="0"/>
          </a:p>
          <a:p>
            <a:pPr marL="0" indent="0">
              <a:buNone/>
            </a:pPr>
            <a:endParaRPr lang="en-US" sz="1200" b="1" dirty="0"/>
          </a:p>
          <a:p>
            <a:pPr marL="0" indent="0">
              <a:buNone/>
            </a:pPr>
            <a:r>
              <a:rPr lang="en-US" sz="1200" b="1" dirty="0"/>
              <a:t>1930s </a:t>
            </a:r>
            <a:r>
              <a:rPr lang="mr-IN" sz="1200" b="1" dirty="0"/>
              <a:t>–</a:t>
            </a:r>
            <a:r>
              <a:rPr lang="en-US" sz="1200" b="1" dirty="0"/>
              <a:t> mid-1940s</a:t>
            </a:r>
            <a:r>
              <a:rPr lang="en-US" sz="1200" dirty="0"/>
              <a:t>:  Private v. Public Health Insurance</a:t>
            </a:r>
          </a:p>
          <a:p>
            <a:pPr marL="171450" indent="-171450">
              <a:buFont typeface="Arial"/>
              <a:buChar char="•"/>
            </a:pPr>
            <a:r>
              <a:rPr lang="en-US" sz="1200" b="0" dirty="0"/>
              <a:t>Establishment</a:t>
            </a:r>
            <a:r>
              <a:rPr lang="en-US" sz="1200" b="0" baseline="0" dirty="0"/>
              <a:t> and growth of Blue Cross, Blue Shield, and other private medical insurance plans</a:t>
            </a:r>
          </a:p>
          <a:p>
            <a:pPr marL="171450" indent="-171450">
              <a:buFont typeface="Arial"/>
              <a:buChar char="•"/>
            </a:pPr>
            <a:r>
              <a:rPr lang="en-US" sz="1200" b="0" baseline="0" dirty="0"/>
              <a:t>Failure to include national health insurance as part of New Deal</a:t>
            </a:r>
          </a:p>
          <a:p>
            <a:pPr marL="171450" indent="-171450">
              <a:buFont typeface="Arial"/>
              <a:buChar char="•"/>
            </a:pPr>
            <a:r>
              <a:rPr lang="en-US" sz="1200" b="0" baseline="0" dirty="0"/>
              <a:t>Strength of the American Medical Association monopoly was the primary reason US could never muster political will to pass national health insurance. “In short, the AMA insisted that all health insurance plans accept the private physicians’ monopoly control of the medical market and complete authority over all aspects of medical institutions,” (Starr, 1982, p. 300).</a:t>
            </a:r>
          </a:p>
          <a:p>
            <a:pPr marL="171450" indent="-171450">
              <a:buFont typeface="Arial"/>
              <a:buChar char="•"/>
            </a:pPr>
            <a:r>
              <a:rPr lang="en-US" sz="1200" b="0" baseline="0" dirty="0"/>
              <a:t>RESOURCE: </a:t>
            </a:r>
            <a:r>
              <a:rPr lang="en-US" sz="1200" b="0" i="0" baseline="0" dirty="0"/>
              <a:t>Altman S. &amp; </a:t>
            </a:r>
            <a:r>
              <a:rPr lang="en-US" sz="1200" b="0" i="0" baseline="0" dirty="0" err="1"/>
              <a:t>Shactman</a:t>
            </a:r>
            <a:r>
              <a:rPr lang="en-US" sz="1200" b="0" i="0" baseline="0" dirty="0"/>
              <a:t> D. </a:t>
            </a:r>
            <a:r>
              <a:rPr lang="en-US" sz="1200" b="0" i="1" baseline="0" dirty="0"/>
              <a:t>Power, Politics, and Universal Health Care: The Inside Story of a Century-Long Battle</a:t>
            </a:r>
            <a:r>
              <a:rPr lang="en-US" sz="1200" b="0" i="0" baseline="0" dirty="0"/>
              <a:t>. 2011. Prometheus Books: Amherst, NY. </a:t>
            </a:r>
            <a:endParaRPr lang="en-US" sz="1200" b="0" dirty="0"/>
          </a:p>
          <a:p>
            <a:pPr marL="0" indent="0">
              <a:buNone/>
            </a:pPr>
            <a:endParaRPr lang="en-US" sz="1200" b="1" dirty="0"/>
          </a:p>
          <a:p>
            <a:pPr marL="0" indent="0">
              <a:buNone/>
            </a:pPr>
            <a:r>
              <a:rPr lang="en-US" sz="1200" b="1" dirty="0"/>
              <a:t>mid-1940s </a:t>
            </a:r>
            <a:r>
              <a:rPr lang="mr-IN" sz="1200" b="1" dirty="0"/>
              <a:t>–</a:t>
            </a:r>
            <a:r>
              <a:rPr lang="en-US" sz="1200" b="1" dirty="0"/>
              <a:t> mid-1960s</a:t>
            </a:r>
            <a:r>
              <a:rPr lang="en-US" sz="1200" dirty="0"/>
              <a:t>:  Insurance coverage grows;  Scientific advances;  Growing health inequities</a:t>
            </a:r>
          </a:p>
          <a:p>
            <a:pPr marL="171450" indent="-171450">
              <a:buFont typeface="Arial"/>
              <a:buChar char="•"/>
            </a:pPr>
            <a:r>
              <a:rPr lang="en-US" sz="1200" b="0" dirty="0"/>
              <a:t>1946,</a:t>
            </a:r>
            <a:r>
              <a:rPr lang="en-US" sz="1200" b="0" baseline="0" dirty="0"/>
              <a:t> Hill-Burton Act (Hospital Survey &amp; Construction Act)</a:t>
            </a:r>
          </a:p>
          <a:p>
            <a:pPr marL="171450" indent="-171450">
              <a:buFont typeface="Arial"/>
              <a:buChar char="•"/>
            </a:pPr>
            <a:r>
              <a:rPr lang="en-US" sz="1200" b="0" dirty="0"/>
              <a:t>Rapid growth of employer-sponsored</a:t>
            </a:r>
            <a:r>
              <a:rPr lang="en-US" sz="1200" b="0" baseline="0" dirty="0"/>
              <a:t> health insurance benefits </a:t>
            </a:r>
            <a:r>
              <a:rPr lang="mr-IN" sz="1200" b="0" baseline="0" dirty="0"/>
              <a:t>–</a:t>
            </a:r>
            <a:r>
              <a:rPr lang="en-US" sz="1200" b="0" baseline="0" dirty="0"/>
              <a:t> many consider to be an unintended consequence</a:t>
            </a:r>
            <a:endParaRPr lang="en-US" sz="1200" b="0" dirty="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b="0" baseline="0" dirty="0"/>
              <a:t>“</a:t>
            </a:r>
            <a:r>
              <a:rPr lang="en-US" sz="1200" kern="1200" dirty="0">
                <a:solidFill>
                  <a:schemeClr val="tx1"/>
                </a:solidFill>
                <a:effectLst/>
                <a:latin typeface="+mn-lt"/>
                <a:ea typeface="+mn-ea"/>
                <a:cs typeface="+mn-cs"/>
              </a:rPr>
              <a:t>In 1943 the War Labor Board, which had one year earlier introduced wage and price controls, ruled that contributions to insurance and pension funds did not count as wages. In a war economy with labor shortages, employer contributions for employee health benefits became a means of maneuvering around wage controls. By the end of the war, health coverage had tripled (Weir et al., 1988)” </a:t>
            </a:r>
            <a:r>
              <a:rPr lang="mr-I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Institute of Medicine (US) Committee on Employment-Based Health Benefits; Field MJ, Shapiro HT, editors. Employment and Health Benefits: A Connection at Risk. Washington (DC): National Academies Press (US); 1993. 2, </a:t>
            </a:r>
            <a:r>
              <a:rPr lang="en-US" sz="1200" b="1" kern="1200" dirty="0">
                <a:solidFill>
                  <a:schemeClr val="tx1"/>
                </a:solidFill>
                <a:effectLst/>
                <a:latin typeface="+mn-lt"/>
                <a:ea typeface="+mn-ea"/>
                <a:cs typeface="+mn-cs"/>
              </a:rPr>
              <a:t>Origins and Evolution of Employment-Based Health Benefits</a:t>
            </a:r>
            <a:r>
              <a:rPr lang="en-US" sz="1200" kern="1200" dirty="0">
                <a:solidFill>
                  <a:schemeClr val="tx1"/>
                </a:solidFill>
                <a:effectLst/>
                <a:latin typeface="+mn-lt"/>
                <a:ea typeface="+mn-ea"/>
                <a:cs typeface="+mn-cs"/>
              </a:rPr>
              <a:t>. Available from: https://www.ncbi.nlm.nih.gov/books/NBK235989/</a:t>
            </a:r>
            <a:endParaRPr lang="en-US" sz="1200" b="0" dirty="0"/>
          </a:p>
          <a:p>
            <a:pPr marL="0" indent="0">
              <a:buNone/>
            </a:pPr>
            <a:endParaRPr lang="en-US" sz="1200" b="1" dirty="0"/>
          </a:p>
          <a:p>
            <a:pPr marL="0" indent="0">
              <a:buNone/>
            </a:pPr>
            <a:r>
              <a:rPr lang="en-US" sz="1200" b="1" dirty="0"/>
              <a:t>1965</a:t>
            </a:r>
            <a:r>
              <a:rPr lang="en-US" sz="1200" dirty="0"/>
              <a:t>:  Passage of Medicare, Medicaid</a:t>
            </a:r>
          </a:p>
          <a:p>
            <a:pPr marL="171450" indent="-171450">
              <a:buFont typeface="Arial"/>
              <a:buChar char="•"/>
            </a:pPr>
            <a:r>
              <a:rPr lang="en-US" sz="1200" dirty="0"/>
              <a:t>Enormous</a:t>
            </a:r>
            <a:r>
              <a:rPr lang="en-US" sz="1200" baseline="0" dirty="0"/>
              <a:t> expansion of health insurance coverage for vulnerable populations </a:t>
            </a:r>
            <a:r>
              <a:rPr lang="mr-IN" sz="1200" baseline="0" dirty="0"/>
              <a:t>–</a:t>
            </a:r>
            <a:r>
              <a:rPr lang="en-US" sz="1200" baseline="0" dirty="0"/>
              <a:t> especially children, elderly, people in extreme poverty and those with qualifying disabilities</a:t>
            </a:r>
            <a:endParaRPr lang="en-US" sz="1200" dirty="0"/>
          </a:p>
          <a:p>
            <a:pPr marL="0" indent="0">
              <a:buNone/>
            </a:pPr>
            <a:endParaRPr lang="en-US" sz="1200" b="1" dirty="0"/>
          </a:p>
          <a:p>
            <a:pPr marL="0" indent="0">
              <a:buNone/>
            </a:pPr>
            <a:r>
              <a:rPr lang="en-US" sz="1200" b="1" dirty="0"/>
              <a:t>1970s </a:t>
            </a:r>
            <a:r>
              <a:rPr lang="mr-IN" sz="1200" b="1" dirty="0"/>
              <a:t>–</a:t>
            </a:r>
            <a:r>
              <a:rPr lang="en-US" sz="1200" b="1" dirty="0"/>
              <a:t> 1980s</a:t>
            </a:r>
            <a:r>
              <a:rPr lang="en-US" sz="1200" dirty="0"/>
              <a:t>:  Rapid expansion of Health Maintenance Organizations (HMOs) and power of health insurers</a:t>
            </a:r>
            <a:endParaRPr lang="en-US" dirty="0"/>
          </a:p>
          <a:p>
            <a:pPr marL="171450" indent="-171450">
              <a:buFont typeface="Arial"/>
              <a:buChar char="•"/>
            </a:pPr>
            <a:r>
              <a:rPr lang="en-US" b="0" i="0" dirty="0"/>
              <a:t>Rand Corporation, The RISE of HMOs: https://www.rand.org/content/dam/rand/pubs/rgs_dissertations/RGSD172/RGSD172.ch1.pdf </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9</a:t>
            </a:fld>
            <a:endParaRPr lang="en-US"/>
          </a:p>
        </p:txBody>
      </p:sp>
    </p:spTree>
    <p:extLst>
      <p:ext uri="{BB962C8B-B14F-4D97-AF65-F5344CB8AC3E}">
        <p14:creationId xmlns:p14="http://schemas.microsoft.com/office/powerpoint/2010/main" val="174769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11</a:t>
            </a:fld>
            <a:endParaRPr lang="en-US"/>
          </a:p>
        </p:txBody>
      </p:sp>
    </p:spTree>
    <p:extLst>
      <p:ext uri="{BB962C8B-B14F-4D97-AF65-F5344CB8AC3E}">
        <p14:creationId xmlns:p14="http://schemas.microsoft.com/office/powerpoint/2010/main" val="219787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a:t>
            </a:r>
            <a:r>
              <a:rPr lang="en-US" baseline="0" dirty="0"/>
              <a:t> universe of professional health care services available today in any Western OECD country is vast </a:t>
            </a:r>
            <a:r>
              <a:rPr lang="mr-IN" baseline="0" dirty="0"/>
              <a:t>–</a:t>
            </a:r>
            <a:r>
              <a:rPr lang="en-US" baseline="0" dirty="0"/>
              <a:t> as science advances.  In the US, this range of services is especially vast because of our greater specialization (and even sub-specialization) of health care providers. </a:t>
            </a:r>
            <a:endParaRPr lang="en-US"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12</a:t>
            </a:fld>
            <a:endParaRPr lang="en-US"/>
          </a:p>
        </p:txBody>
      </p:sp>
    </p:spTree>
    <p:extLst>
      <p:ext uri="{BB962C8B-B14F-4D97-AF65-F5344CB8AC3E}">
        <p14:creationId xmlns:p14="http://schemas.microsoft.com/office/powerpoint/2010/main" val="95690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The results we get</a:t>
            </a:r>
            <a:r>
              <a:rPr lang="en-US" b="0" baseline="0" dirty="0"/>
              <a:t> from </a:t>
            </a:r>
            <a:endParaRPr lang="en-US" b="0" dirty="0"/>
          </a:p>
          <a:p>
            <a:pPr marL="0" indent="0">
              <a:buNone/>
            </a:pPr>
            <a:r>
              <a:rPr lang="en-US" b="1" dirty="0"/>
              <a:t>Institutes of Medicine Reports</a:t>
            </a:r>
            <a:r>
              <a:rPr lang="en-US" dirty="0"/>
              <a:t>: </a:t>
            </a:r>
          </a:p>
          <a:p>
            <a:pPr>
              <a:spcBef>
                <a:spcPts val="72"/>
              </a:spcBef>
            </a:pPr>
            <a:r>
              <a:rPr lang="en-US" dirty="0"/>
              <a:t>1999, To Err is Human</a:t>
            </a:r>
          </a:p>
          <a:p>
            <a:pPr>
              <a:spcBef>
                <a:spcPts val="72"/>
              </a:spcBef>
            </a:pPr>
            <a:r>
              <a:rPr lang="en-US" dirty="0"/>
              <a:t>2001, Crossing the “Quality Chasm”</a:t>
            </a:r>
          </a:p>
          <a:p>
            <a:pPr lvl="1">
              <a:spcBef>
                <a:spcPts val="72"/>
              </a:spcBef>
            </a:pPr>
            <a:r>
              <a:rPr lang="en-US" dirty="0"/>
              <a:t>Safe, Effective, Patient-Centered, Timely, Efficient, Equitable</a:t>
            </a:r>
          </a:p>
          <a:p>
            <a:pPr>
              <a:spcBef>
                <a:spcPts val="672"/>
              </a:spcBef>
            </a:pPr>
            <a:r>
              <a:rPr lang="en-US" dirty="0"/>
              <a:t>2006, Improving Quality of Mental Health Care</a:t>
            </a:r>
          </a:p>
          <a:p>
            <a:endParaRPr lang="en-US" sz="1600" b="0" dirty="0">
              <a:solidFill>
                <a:srgbClr val="7AC6DC"/>
              </a:solidFill>
            </a:endParaRPr>
          </a:p>
          <a:p>
            <a:r>
              <a:rPr lang="en-US" sz="1600" b="1" dirty="0">
                <a:solidFill>
                  <a:srgbClr val="7AC6DC"/>
                </a:solidFill>
              </a:rPr>
              <a:t>Six Domains of Health Care</a:t>
            </a:r>
            <a:r>
              <a:rPr lang="en-US" sz="1600" b="1" baseline="0" dirty="0">
                <a:solidFill>
                  <a:srgbClr val="7AC6DC"/>
                </a:solidFill>
              </a:rPr>
              <a:t> Quality (from IOM, “Crossing the Quality Chasm” 2001)</a:t>
            </a:r>
          </a:p>
          <a:p>
            <a:pPr marL="342900" indent="-342900">
              <a:buFont typeface="+mj-lt"/>
              <a:buAutoNum type="arabicPeriod"/>
            </a:pPr>
            <a:r>
              <a:rPr lang="en-US" sz="1600" b="0" baseline="0" dirty="0">
                <a:solidFill>
                  <a:srgbClr val="7AC6DC"/>
                </a:solidFill>
              </a:rPr>
              <a:t>Safe</a:t>
            </a:r>
          </a:p>
          <a:p>
            <a:pPr marL="342900" indent="-342900">
              <a:buFont typeface="+mj-lt"/>
              <a:buAutoNum type="arabicPeriod"/>
            </a:pPr>
            <a:r>
              <a:rPr lang="en-US" sz="1600" b="0" baseline="0" dirty="0">
                <a:solidFill>
                  <a:srgbClr val="7AC6DC"/>
                </a:solidFill>
              </a:rPr>
              <a:t>Effective</a:t>
            </a:r>
          </a:p>
          <a:p>
            <a:pPr marL="342900" indent="-342900">
              <a:buFont typeface="+mj-lt"/>
              <a:buAutoNum type="arabicPeriod"/>
            </a:pPr>
            <a:r>
              <a:rPr lang="en-US" sz="1600" b="0" baseline="0" dirty="0">
                <a:solidFill>
                  <a:srgbClr val="7AC6DC"/>
                </a:solidFill>
              </a:rPr>
              <a:t>Patient-Centered</a:t>
            </a:r>
          </a:p>
          <a:p>
            <a:pPr marL="342900" indent="-342900">
              <a:buFont typeface="+mj-lt"/>
              <a:buAutoNum type="arabicPeriod"/>
            </a:pPr>
            <a:r>
              <a:rPr lang="en-US" sz="1600" b="0" baseline="0" dirty="0">
                <a:solidFill>
                  <a:srgbClr val="7AC6DC"/>
                </a:solidFill>
              </a:rPr>
              <a:t>Timely</a:t>
            </a:r>
          </a:p>
          <a:p>
            <a:pPr marL="342900" indent="-342900">
              <a:buFont typeface="+mj-lt"/>
              <a:buAutoNum type="arabicPeriod"/>
            </a:pPr>
            <a:r>
              <a:rPr lang="en-US" sz="1600" b="0" baseline="0" dirty="0">
                <a:solidFill>
                  <a:srgbClr val="7AC6DC"/>
                </a:solidFill>
              </a:rPr>
              <a:t>Efficient</a:t>
            </a:r>
          </a:p>
          <a:p>
            <a:pPr marL="342900" indent="-342900">
              <a:buFont typeface="+mj-lt"/>
              <a:buAutoNum type="arabicPeriod"/>
            </a:pPr>
            <a:r>
              <a:rPr lang="en-US" sz="1600" b="0" baseline="0" dirty="0">
                <a:solidFill>
                  <a:srgbClr val="7AC6DC"/>
                </a:solidFill>
              </a:rPr>
              <a:t>Equitable</a:t>
            </a:r>
          </a:p>
          <a:p>
            <a:endParaRPr lang="en-US" sz="1600" b="0" dirty="0">
              <a:solidFill>
                <a:srgbClr val="7AC6DC"/>
              </a:solidFill>
            </a:endParaRPr>
          </a:p>
          <a:p>
            <a:r>
              <a:rPr lang="en-US" sz="1600" b="1" dirty="0">
                <a:solidFill>
                  <a:srgbClr val="7AC6DC"/>
                </a:solidFill>
              </a:rPr>
              <a:t>US Life Expectancy decline</a:t>
            </a:r>
            <a:endParaRPr lang="en-US" sz="1600" b="0" dirty="0">
              <a:solidFill>
                <a:srgbClr val="7AC6DC"/>
              </a:solidFill>
            </a:endParaRPr>
          </a:p>
          <a:p>
            <a:pPr lvl="1"/>
            <a:r>
              <a:rPr lang="en-US" sz="1600" b="0" dirty="0">
                <a:solidFill>
                  <a:srgbClr val="7AC6DC"/>
                </a:solidFill>
              </a:rPr>
              <a:t>First</a:t>
            </a:r>
            <a:r>
              <a:rPr lang="en-US" sz="1600" b="0" baseline="0" dirty="0">
                <a:solidFill>
                  <a:srgbClr val="7AC6DC"/>
                </a:solidFill>
              </a:rPr>
              <a:t> time US has seen two consecutive years of decline since 1962-63, </a:t>
            </a:r>
            <a:r>
              <a:rPr lang="en-US" sz="1200" kern="1200" dirty="0">
                <a:solidFill>
                  <a:schemeClr val="tx1"/>
                </a:solidFill>
                <a:effectLst/>
                <a:latin typeface="+mn-lt"/>
                <a:ea typeface="+mn-ea"/>
                <a:cs typeface="+mn-cs"/>
              </a:rPr>
              <a:t>when influenza caused an inordinate number of deaths. The only other decline</a:t>
            </a:r>
            <a:r>
              <a:rPr lang="en-US" sz="1200" kern="1200" baseline="0" dirty="0">
                <a:solidFill>
                  <a:schemeClr val="tx1"/>
                </a:solidFill>
                <a:effectLst/>
                <a:latin typeface="+mn-lt"/>
                <a:ea typeface="+mn-ea"/>
                <a:cs typeface="+mn-cs"/>
              </a:rPr>
              <a:t> in life expectancy in the last half-century occurred in </a:t>
            </a:r>
            <a:r>
              <a:rPr lang="en-US" sz="1200" kern="1200" dirty="0">
                <a:solidFill>
                  <a:schemeClr val="tx1"/>
                </a:solidFill>
                <a:effectLst/>
                <a:latin typeface="+mn-lt"/>
                <a:ea typeface="+mn-ea"/>
                <a:cs typeface="+mn-cs"/>
              </a:rPr>
              <a:t>1993, there was a one-year drop during the worst of the AIDS epidemic.</a:t>
            </a:r>
            <a:r>
              <a:rPr lang="en-US" sz="1600" dirty="0">
                <a:effectLst/>
              </a:rPr>
              <a:t> </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14</a:t>
            </a:fld>
            <a:endParaRPr lang="en-US"/>
          </a:p>
        </p:txBody>
      </p:sp>
    </p:spTree>
    <p:extLst>
      <p:ext uri="{BB962C8B-B14F-4D97-AF65-F5344CB8AC3E}">
        <p14:creationId xmlns:p14="http://schemas.microsoft.com/office/powerpoint/2010/main" val="2022676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endParaRPr lang="en-US" sz="1600" b="0" baseline="0" dirty="0"/>
          </a:p>
          <a:p>
            <a:pPr marL="0" lvl="0" indent="0">
              <a:buFont typeface="Arial"/>
              <a:buNone/>
            </a:pPr>
            <a:endParaRPr lang="en-US" sz="1600" b="0" baseline="0" dirty="0"/>
          </a:p>
          <a:p>
            <a:pPr marL="0" lvl="0" indent="0">
              <a:buFont typeface="Arial"/>
              <a:buNone/>
            </a:pPr>
            <a:r>
              <a:rPr lang="en-US" sz="1600" b="1" u="sng" baseline="0" dirty="0"/>
              <a:t>Mortality Gap</a:t>
            </a:r>
            <a:endParaRPr lang="en-US" sz="1600" b="0" u="none" baseline="0" dirty="0"/>
          </a:p>
          <a:p>
            <a:pPr marL="171450" indent="-171450">
              <a:buFont typeface="Arial"/>
              <a:buChar char="•"/>
            </a:pPr>
            <a:r>
              <a:rPr lang="en-US" sz="1200" kern="1200" dirty="0" err="1">
                <a:solidFill>
                  <a:schemeClr val="tx1"/>
                </a:solidFill>
                <a:effectLst/>
                <a:latin typeface="+mn-lt"/>
                <a:ea typeface="+mn-ea"/>
                <a:cs typeface="+mn-cs"/>
              </a:rPr>
              <a:t>Olfson</a:t>
            </a:r>
            <a:r>
              <a:rPr lang="en-US" sz="1200" kern="1200" dirty="0">
                <a:solidFill>
                  <a:schemeClr val="tx1"/>
                </a:solidFill>
                <a:effectLst/>
                <a:latin typeface="+mn-lt"/>
                <a:ea typeface="+mn-ea"/>
                <a:cs typeface="+mn-cs"/>
              </a:rPr>
              <a:t> M, Gerhard T, Huang C, Crystal S, Stroup TS. Premature mortality among adults with schizophrenia in the United States. </a:t>
            </a:r>
            <a:r>
              <a:rPr lang="en-US" sz="1200" i="1" kern="1200" dirty="0">
                <a:solidFill>
                  <a:schemeClr val="tx1"/>
                </a:solidFill>
                <a:effectLst/>
                <a:latin typeface="+mn-lt"/>
                <a:ea typeface="+mn-ea"/>
                <a:cs typeface="+mn-cs"/>
              </a:rPr>
              <a:t>JAMA psychiatry. </a:t>
            </a:r>
            <a:r>
              <a:rPr lang="en-US" sz="1200" kern="1200" dirty="0">
                <a:solidFill>
                  <a:schemeClr val="tx1"/>
                </a:solidFill>
                <a:effectLst/>
                <a:latin typeface="+mn-lt"/>
                <a:ea typeface="+mn-ea"/>
                <a:cs typeface="+mn-cs"/>
              </a:rPr>
              <a:t>2015:1-10.</a:t>
            </a:r>
          </a:p>
          <a:p>
            <a:pPr marL="171450" indent="-171450">
              <a:buFont typeface="Arial"/>
              <a:buChar char="•"/>
            </a:pPr>
            <a:r>
              <a:rPr lang="en-US" sz="1200" kern="1200" dirty="0" err="1">
                <a:solidFill>
                  <a:schemeClr val="tx1"/>
                </a:solidFill>
                <a:effectLst/>
                <a:latin typeface="+mn-lt"/>
                <a:ea typeface="+mn-ea"/>
                <a:cs typeface="+mn-cs"/>
              </a:rPr>
              <a:t>Druss</a:t>
            </a:r>
            <a:r>
              <a:rPr lang="en-US" sz="1200" kern="1200" dirty="0">
                <a:solidFill>
                  <a:schemeClr val="tx1"/>
                </a:solidFill>
                <a:effectLst/>
                <a:latin typeface="+mn-lt"/>
                <a:ea typeface="+mn-ea"/>
                <a:cs typeface="+mn-cs"/>
              </a:rPr>
              <a:t> BG, Zhao L, Von </a:t>
            </a:r>
            <a:r>
              <a:rPr lang="en-US" sz="1200" kern="1200" dirty="0" err="1">
                <a:solidFill>
                  <a:schemeClr val="tx1"/>
                </a:solidFill>
                <a:effectLst/>
                <a:latin typeface="+mn-lt"/>
                <a:ea typeface="+mn-ea"/>
                <a:cs typeface="+mn-cs"/>
              </a:rPr>
              <a:t>Esenwein</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Morrato</a:t>
            </a:r>
            <a:r>
              <a:rPr lang="en-US" sz="1200" kern="1200" dirty="0">
                <a:solidFill>
                  <a:schemeClr val="tx1"/>
                </a:solidFill>
                <a:effectLst/>
                <a:latin typeface="+mn-lt"/>
                <a:ea typeface="+mn-ea"/>
                <a:cs typeface="+mn-cs"/>
              </a:rPr>
              <a:t> EH, Marcus SC. Understanding excess mortality in persons with mental illness: 17-year follow up of a nationally representative US survey. </a:t>
            </a:r>
            <a:r>
              <a:rPr lang="en-US" sz="1200" i="1" kern="1200" dirty="0">
                <a:solidFill>
                  <a:schemeClr val="tx1"/>
                </a:solidFill>
                <a:effectLst/>
                <a:latin typeface="+mn-lt"/>
                <a:ea typeface="+mn-ea"/>
                <a:cs typeface="+mn-cs"/>
              </a:rPr>
              <a:t>Med Care. </a:t>
            </a:r>
            <a:r>
              <a:rPr lang="en-US" sz="1200" kern="1200" dirty="0">
                <a:solidFill>
                  <a:schemeClr val="tx1"/>
                </a:solidFill>
                <a:effectLst/>
                <a:latin typeface="+mn-lt"/>
                <a:ea typeface="+mn-ea"/>
                <a:cs typeface="+mn-cs"/>
              </a:rPr>
              <a:t>2011;49(6):599-604</a:t>
            </a:r>
            <a:r>
              <a:rPr lang="en-US" sz="1600" dirty="0">
                <a:effectLst/>
              </a:rPr>
              <a:t> </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15</a:t>
            </a:fld>
            <a:endParaRPr lang="en-US"/>
          </a:p>
        </p:txBody>
      </p:sp>
    </p:spTree>
    <p:extLst>
      <p:ext uri="{BB962C8B-B14F-4D97-AF65-F5344CB8AC3E}">
        <p14:creationId xmlns:p14="http://schemas.microsoft.com/office/powerpoint/2010/main" val="328703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53" y="672197"/>
            <a:ext cx="7310510" cy="2394560"/>
          </a:xfrm>
        </p:spPr>
        <p:txBody>
          <a:bodyPr anchor="ctr">
            <a:normAutofit/>
          </a:bodyPr>
          <a:lstStyle>
            <a:lvl1pPr algn="l">
              <a:defRPr sz="5400"/>
            </a:lvl1pPr>
          </a:lstStyle>
          <a:p>
            <a:r>
              <a:rPr lang="en-US" dirty="0"/>
              <a:t>Click to edit Master title style</a:t>
            </a:r>
          </a:p>
        </p:txBody>
      </p:sp>
      <p:sp>
        <p:nvSpPr>
          <p:cNvPr id="3" name="Subtitle 2"/>
          <p:cNvSpPr>
            <a:spLocks noGrp="1"/>
          </p:cNvSpPr>
          <p:nvPr>
            <p:ph type="subTitle" idx="1"/>
          </p:nvPr>
        </p:nvSpPr>
        <p:spPr>
          <a:xfrm>
            <a:off x="412653" y="3391023"/>
            <a:ext cx="7310510" cy="1448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9117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8782048" y="612648"/>
            <a:ext cx="1276352" cy="457200"/>
          </a:xfrm>
          <a:prstGeom prst="rect">
            <a:avLst/>
          </a:prstGeom>
        </p:spPr>
        <p:txBody>
          <a:bodyPr rtlCol="0"/>
          <a:lstStyle/>
          <a:p>
            <a:fld id="{21395DB6-ABC2-4076-988F-D944CD41BFBE}" type="datetimeFigureOut">
              <a:rPr lang="en-US" smtClean="0"/>
              <a:t>5/1/2020</a:t>
            </a:fld>
            <a:endParaRPr lang="en-US"/>
          </a:p>
        </p:txBody>
      </p:sp>
      <p:sp>
        <p:nvSpPr>
          <p:cNvPr id="27" name="Slide Number Placeholder 26"/>
          <p:cNvSpPr>
            <a:spLocks noGrp="1"/>
          </p:cNvSpPr>
          <p:nvPr>
            <p:ph type="sldNum" sz="quarter" idx="11"/>
          </p:nvPr>
        </p:nvSpPr>
        <p:spPr>
          <a:xfrm>
            <a:off x="10899648" y="2272"/>
            <a:ext cx="1016000" cy="365760"/>
          </a:xfrm>
          <a:prstGeom prst="rect">
            <a:avLst/>
          </a:prstGeom>
        </p:spPr>
        <p:txBody>
          <a:bodyPr rtlCol="0"/>
          <a:lstStyle/>
          <a:p>
            <a:fld id="{36700C84-5BDA-4178-842E-290D25B2E907}" type="slidenum">
              <a:rPr lang="en-US" smtClean="0"/>
              <a:t>‹#›</a:t>
            </a:fld>
            <a:endParaRPr lang="en-US"/>
          </a:p>
        </p:txBody>
      </p:sp>
      <p:sp>
        <p:nvSpPr>
          <p:cNvPr id="28" name="Footer Placeholder 27"/>
          <p:cNvSpPr>
            <a:spLocks noGrp="1"/>
          </p:cNvSpPr>
          <p:nvPr>
            <p:ph type="ftr" sz="quarter" idx="12"/>
          </p:nvPr>
        </p:nvSpPr>
        <p:spPr>
          <a:xfrm>
            <a:off x="7010400" y="612648"/>
            <a:ext cx="1767840" cy="457200"/>
          </a:xfrm>
          <a:prstGeom prst="rect">
            <a:avLst/>
          </a:prstGeom>
        </p:spPr>
        <p:txBody>
          <a:bodyPr rtlCol="0"/>
          <a:lstStyle/>
          <a:p>
            <a:endParaRPr lang="en-US"/>
          </a:p>
        </p:txBody>
      </p:sp>
    </p:spTree>
    <p:extLst>
      <p:ext uri="{BB962C8B-B14F-4D97-AF65-F5344CB8AC3E}">
        <p14:creationId xmlns:p14="http://schemas.microsoft.com/office/powerpoint/2010/main" val="44054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53" y="672197"/>
            <a:ext cx="7310510" cy="2394560"/>
          </a:xfrm>
        </p:spPr>
        <p:txBody>
          <a:bodyPr anchor="ctr">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12653" y="3391023"/>
            <a:ext cx="7310510" cy="1448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02204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341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34488"/>
            <a:ext cx="6595892"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3914213"/>
            <a:ext cx="65958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8072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6969369" cy="3913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65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967781"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6813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6813037" cy="3122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219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056" y="5502442"/>
            <a:ext cx="12192000" cy="1355558"/>
          </a:xfrm>
          <a:prstGeom prst="rect">
            <a:avLst/>
          </a:prstGeom>
          <a:solidFill>
            <a:srgbClr val="53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850" y="5972198"/>
            <a:ext cx="1511610" cy="679268"/>
          </a:xfrm>
          <a:prstGeom prst="rect">
            <a:avLst/>
          </a:prstGeom>
        </p:spPr>
      </p:pic>
    </p:spTree>
    <p:extLst>
      <p:ext uri="{BB962C8B-B14F-4D97-AF65-F5344CB8AC3E}">
        <p14:creationId xmlns:p14="http://schemas.microsoft.com/office/powerpoint/2010/main" val="257277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463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7377137" cy="1325563"/>
          </a:xfrm>
        </p:spPr>
        <p:txBody>
          <a:bodyPr anchor="b"/>
          <a:lstStyle/>
          <a:p>
            <a:r>
              <a:rPr lang="en-US"/>
              <a:t>Click to edit Master title style</a:t>
            </a:r>
          </a:p>
        </p:txBody>
      </p:sp>
      <p:sp>
        <p:nvSpPr>
          <p:cNvPr id="3" name="Freeform 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cxnSp>
        <p:nvCxnSpPr>
          <p:cNvPr id="5" name="Straight Connector 4"/>
          <p:cNvCxnSpPr/>
          <p:nvPr userDrawn="1"/>
        </p:nvCxnSpPr>
        <p:spPr>
          <a:xfrm>
            <a:off x="482622" y="1665288"/>
            <a:ext cx="65429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62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p>
            <a:fld id="{5894802A-E210-47F0-ADDA-D11043F2EF18}" type="datetimeFigureOut">
              <a:rPr lang="en-US" smtClean="0"/>
              <a:t>5/1/2020</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C29BB42C-B35C-488D-9469-98925DFEAAA8}" type="slidenum">
              <a:rPr lang="en-US" smtClean="0"/>
              <a:t>‹#›</a:t>
            </a:fld>
            <a:endParaRPr lang="en-US"/>
          </a:p>
        </p:txBody>
      </p:sp>
    </p:spTree>
    <p:extLst>
      <p:ext uri="{BB962C8B-B14F-4D97-AF65-F5344CB8AC3E}">
        <p14:creationId xmlns:p14="http://schemas.microsoft.com/office/powerpoint/2010/main" val="350854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5795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8782048" y="612648"/>
            <a:ext cx="1276352" cy="457200"/>
          </a:xfrm>
          <a:prstGeom prst="rect">
            <a:avLst/>
          </a:prstGeom>
        </p:spPr>
        <p:txBody>
          <a:bodyPr rtlCol="0"/>
          <a:lstStyle/>
          <a:p>
            <a:fld id="{21395DB6-ABC2-4076-988F-D944CD41BFBE}" type="datetimeFigureOut">
              <a:rPr lang="en-US" smtClean="0"/>
              <a:t>5/1/2020</a:t>
            </a:fld>
            <a:endParaRPr lang="en-US"/>
          </a:p>
        </p:txBody>
      </p:sp>
      <p:sp>
        <p:nvSpPr>
          <p:cNvPr id="27" name="Slide Number Placeholder 26"/>
          <p:cNvSpPr>
            <a:spLocks noGrp="1"/>
          </p:cNvSpPr>
          <p:nvPr>
            <p:ph type="sldNum" sz="quarter" idx="11"/>
          </p:nvPr>
        </p:nvSpPr>
        <p:spPr>
          <a:xfrm>
            <a:off x="10899648" y="2272"/>
            <a:ext cx="1016000" cy="365760"/>
          </a:xfrm>
          <a:prstGeom prst="rect">
            <a:avLst/>
          </a:prstGeom>
        </p:spPr>
        <p:txBody>
          <a:bodyPr rtlCol="0"/>
          <a:lstStyle/>
          <a:p>
            <a:fld id="{36700C84-5BDA-4178-842E-290D25B2E907}" type="slidenum">
              <a:rPr lang="en-US" smtClean="0"/>
              <a:t>‹#›</a:t>
            </a:fld>
            <a:endParaRPr lang="en-US"/>
          </a:p>
        </p:txBody>
      </p:sp>
      <p:sp>
        <p:nvSpPr>
          <p:cNvPr id="28" name="Footer Placeholder 27"/>
          <p:cNvSpPr>
            <a:spLocks noGrp="1"/>
          </p:cNvSpPr>
          <p:nvPr>
            <p:ph type="ftr" sz="quarter" idx="12"/>
          </p:nvPr>
        </p:nvSpPr>
        <p:spPr>
          <a:xfrm>
            <a:off x="7010400" y="612648"/>
            <a:ext cx="1767840" cy="457200"/>
          </a:xfrm>
          <a:prstGeom prst="rect">
            <a:avLst/>
          </a:prstGeom>
        </p:spPr>
        <p:txBody>
          <a:bodyPr rtlCol="0"/>
          <a:lstStyle/>
          <a:p>
            <a:endParaRPr lang="en-US"/>
          </a:p>
        </p:txBody>
      </p:sp>
    </p:spTree>
    <p:extLst>
      <p:ext uri="{BB962C8B-B14F-4D97-AF65-F5344CB8AC3E}">
        <p14:creationId xmlns:p14="http://schemas.microsoft.com/office/powerpoint/2010/main" val="2175145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32848" y="1122363"/>
            <a:ext cx="7469946" cy="2387600"/>
          </a:xfrm>
          <a:prstGeom prst="rect">
            <a:avLst/>
          </a:prstGeo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4332848" y="3602038"/>
            <a:ext cx="7469946"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96981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6068" y="393261"/>
            <a:ext cx="6767732"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86068" y="1825625"/>
            <a:ext cx="6767732"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72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0134" y="1709738"/>
            <a:ext cx="6747315" cy="2852737"/>
          </a:xfrm>
          <a:prstGeom prst="rect">
            <a:avLst/>
          </a:prstGeo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4600134" y="4589463"/>
            <a:ext cx="6747316"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410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240" y="393261"/>
            <a:ext cx="7147560" cy="1325563"/>
          </a:xfrm>
          <a:prstGeom prst="rect">
            <a:avLst/>
          </a:prstGeom>
        </p:spPr>
        <p:txBody>
          <a:bodyPr/>
          <a:lstStyle/>
          <a:p>
            <a:r>
              <a:rPr lang="en-US"/>
              <a:t>Click to edit Master title style</a:t>
            </a:r>
          </a:p>
        </p:txBody>
      </p:sp>
      <p:sp>
        <p:nvSpPr>
          <p:cNvPr id="4" name="Content Placeholder 3"/>
          <p:cNvSpPr>
            <a:spLocks noGrp="1"/>
          </p:cNvSpPr>
          <p:nvPr>
            <p:ph sz="half" idx="2"/>
          </p:nvPr>
        </p:nvSpPr>
        <p:spPr>
          <a:xfrm>
            <a:off x="4417255" y="1825625"/>
            <a:ext cx="6936545"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2489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0" y="365125"/>
            <a:ext cx="6783388" cy="1325563"/>
          </a:xfrm>
          <a:prstGeom prst="rect">
            <a:avLst/>
          </a:prstGeom>
        </p:spPr>
        <p:txBody>
          <a:bodyPr/>
          <a:lstStyle/>
          <a:p>
            <a:r>
              <a:rPr lang="en-US"/>
              <a:t>Click to edit Master title style</a:t>
            </a:r>
          </a:p>
        </p:txBody>
      </p:sp>
      <p:sp>
        <p:nvSpPr>
          <p:cNvPr id="5" name="Text Placeholder 4"/>
          <p:cNvSpPr>
            <a:spLocks noGrp="1"/>
          </p:cNvSpPr>
          <p:nvPr>
            <p:ph type="body" sz="quarter" idx="3"/>
          </p:nvPr>
        </p:nvSpPr>
        <p:spPr>
          <a:xfrm>
            <a:off x="4572000" y="1681163"/>
            <a:ext cx="67833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67833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5912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92504" y="1674055"/>
            <a:ext cx="6261295" cy="3010487"/>
          </a:xfrm>
          <a:prstGeom prst="rect">
            <a:avLst/>
          </a:prstGeom>
        </p:spPr>
        <p:txBody>
          <a:bodyPr>
            <a:normAutofit/>
          </a:bodyPr>
          <a:lstStyle>
            <a:lvl1pPr algn="ctr">
              <a:defRPr sz="5400" b="0" i="1">
                <a:latin typeface="Calibri" charset="0"/>
                <a:ea typeface="Calibri" charset="0"/>
                <a:cs typeface="Calibri" charset="0"/>
              </a:defRPr>
            </a:lvl1pPr>
          </a:lstStyle>
          <a:p>
            <a:r>
              <a:rPr lang="en-US"/>
              <a:t>Click to edit Master title style</a:t>
            </a:r>
          </a:p>
        </p:txBody>
      </p:sp>
      <p:sp>
        <p:nvSpPr>
          <p:cNvPr id="6" name="Picture Placeholder 7"/>
          <p:cNvSpPr>
            <a:spLocks noGrp="1"/>
          </p:cNvSpPr>
          <p:nvPr>
            <p:ph type="pic" sz="quarter" idx="10"/>
          </p:nvPr>
        </p:nvSpPr>
        <p:spPr>
          <a:xfrm>
            <a:off x="-32605" y="-11660"/>
            <a:ext cx="4388470" cy="688406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 name="connsiteX0" fmla="*/ 0 w 14732"/>
              <a:gd name="connsiteY0" fmla="*/ 0 h 10017"/>
              <a:gd name="connsiteX1" fmla="*/ 11694 w 14732"/>
              <a:gd name="connsiteY1" fmla="*/ 17 h 10017"/>
              <a:gd name="connsiteX2" fmla="*/ 14732 w 14732"/>
              <a:gd name="connsiteY2" fmla="*/ 10017 h 10017"/>
              <a:gd name="connsiteX3" fmla="*/ 1694 w 14732"/>
              <a:gd name="connsiteY3" fmla="*/ 10017 h 10017"/>
              <a:gd name="connsiteX4" fmla="*/ 0 w 14732"/>
              <a:gd name="connsiteY4" fmla="*/ 0 h 10017"/>
              <a:gd name="connsiteX0" fmla="*/ 0 w 14732"/>
              <a:gd name="connsiteY0" fmla="*/ 2 h 10019"/>
              <a:gd name="connsiteX1" fmla="*/ 14604 w 14732"/>
              <a:gd name="connsiteY1" fmla="*/ 0 h 10019"/>
              <a:gd name="connsiteX2" fmla="*/ 14732 w 14732"/>
              <a:gd name="connsiteY2" fmla="*/ 10019 h 10019"/>
              <a:gd name="connsiteX3" fmla="*/ 1694 w 14732"/>
              <a:gd name="connsiteY3" fmla="*/ 10019 h 10019"/>
              <a:gd name="connsiteX4" fmla="*/ 0 w 14732"/>
              <a:gd name="connsiteY4" fmla="*/ 2 h 10019"/>
              <a:gd name="connsiteX0" fmla="*/ 0 w 14744"/>
              <a:gd name="connsiteY0" fmla="*/ 21 h 10038"/>
              <a:gd name="connsiteX1" fmla="*/ 14732 w 14744"/>
              <a:gd name="connsiteY1" fmla="*/ 0 h 10038"/>
              <a:gd name="connsiteX2" fmla="*/ 14732 w 14744"/>
              <a:gd name="connsiteY2" fmla="*/ 10038 h 10038"/>
              <a:gd name="connsiteX3" fmla="*/ 1694 w 14744"/>
              <a:gd name="connsiteY3" fmla="*/ 10038 h 10038"/>
              <a:gd name="connsiteX4" fmla="*/ 0 w 14744"/>
              <a:gd name="connsiteY4" fmla="*/ 21 h 10038"/>
              <a:gd name="connsiteX0" fmla="*/ 0 w 14744"/>
              <a:gd name="connsiteY0" fmla="*/ 21 h 10038"/>
              <a:gd name="connsiteX1" fmla="*/ 14732 w 14744"/>
              <a:gd name="connsiteY1" fmla="*/ 0 h 10038"/>
              <a:gd name="connsiteX2" fmla="*/ 14732 w 14744"/>
              <a:gd name="connsiteY2" fmla="*/ 10038 h 10038"/>
              <a:gd name="connsiteX3" fmla="*/ 68 w 14744"/>
              <a:gd name="connsiteY3" fmla="*/ 10038 h 10038"/>
              <a:gd name="connsiteX4" fmla="*/ 0 w 14744"/>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86"/>
              <a:gd name="connsiteY0" fmla="*/ 21 h 10038"/>
              <a:gd name="connsiteX1" fmla="*/ 13020 w 14786"/>
              <a:gd name="connsiteY1" fmla="*/ 0 h 10038"/>
              <a:gd name="connsiteX2" fmla="*/ 14786 w 14786"/>
              <a:gd name="connsiteY2" fmla="*/ 10030 h 10038"/>
              <a:gd name="connsiteX3" fmla="*/ 68 w 14786"/>
              <a:gd name="connsiteY3" fmla="*/ 10038 h 10038"/>
              <a:gd name="connsiteX4" fmla="*/ 0 w 14786"/>
              <a:gd name="connsiteY4" fmla="*/ 21 h 10038"/>
              <a:gd name="connsiteX0" fmla="*/ 0 w 14786"/>
              <a:gd name="connsiteY0" fmla="*/ 21 h 10038"/>
              <a:gd name="connsiteX1" fmla="*/ 13020 w 14786"/>
              <a:gd name="connsiteY1" fmla="*/ 0 h 10038"/>
              <a:gd name="connsiteX2" fmla="*/ 14786 w 14786"/>
              <a:gd name="connsiteY2" fmla="*/ 10030 h 10038"/>
              <a:gd name="connsiteX3" fmla="*/ 68 w 14786"/>
              <a:gd name="connsiteY3" fmla="*/ 10038 h 10038"/>
              <a:gd name="connsiteX4" fmla="*/ 0 w 14786"/>
              <a:gd name="connsiteY4" fmla="*/ 21 h 1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6" h="10038">
                <a:moveTo>
                  <a:pt x="0" y="21"/>
                </a:moveTo>
                <a:lnTo>
                  <a:pt x="13020" y="0"/>
                </a:lnTo>
                <a:cubicBezTo>
                  <a:pt x="13534" y="3377"/>
                  <a:pt x="14200" y="6629"/>
                  <a:pt x="14786" y="10030"/>
                </a:cubicBezTo>
                <a:lnTo>
                  <a:pt x="68" y="10038"/>
                </a:lnTo>
                <a:cubicBezTo>
                  <a:pt x="45" y="6699"/>
                  <a:pt x="23" y="3360"/>
                  <a:pt x="0" y="21"/>
                </a:cubicBezTo>
                <a:close/>
              </a:path>
            </a:pathLst>
          </a:custGeom>
        </p:spPr>
        <p:txBody>
          <a:bodyPr/>
          <a:lstStyle/>
          <a:p>
            <a:endParaRPr lang="en-US"/>
          </a:p>
        </p:txBody>
      </p:sp>
    </p:spTree>
    <p:extLst>
      <p:ext uri="{BB962C8B-B14F-4D97-AF65-F5344CB8AC3E}">
        <p14:creationId xmlns:p14="http://schemas.microsoft.com/office/powerpoint/2010/main" val="1356990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rot="10800000">
            <a:off x="-16510" y="-35560"/>
            <a:ext cx="4221480" cy="69049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4210050"/>
              <a:gd name="connsiteY0" fmla="*/ 0 h 6892290"/>
              <a:gd name="connsiteX1" fmla="*/ 502920 w 4210050"/>
              <a:gd name="connsiteY1" fmla="*/ 6892290 h 6892290"/>
              <a:gd name="connsiteX2" fmla="*/ 3497580 w 4210050"/>
              <a:gd name="connsiteY2" fmla="*/ 6892290 h 6892290"/>
              <a:gd name="connsiteX3" fmla="*/ 4210050 w 4210050"/>
              <a:gd name="connsiteY3" fmla="*/ 11430 h 6892290"/>
              <a:gd name="connsiteX4" fmla="*/ 0 w 4210050"/>
              <a:gd name="connsiteY4" fmla="*/ 0 h 6892290"/>
              <a:gd name="connsiteX0" fmla="*/ 0 w 4210050"/>
              <a:gd name="connsiteY0" fmla="*/ 0 h 6892290"/>
              <a:gd name="connsiteX1" fmla="*/ 502920 w 4210050"/>
              <a:gd name="connsiteY1" fmla="*/ 6892290 h 6892290"/>
              <a:gd name="connsiteX2" fmla="*/ 3497580 w 4210050"/>
              <a:gd name="connsiteY2" fmla="*/ 6892290 h 6892290"/>
              <a:gd name="connsiteX3" fmla="*/ 4210050 w 4210050"/>
              <a:gd name="connsiteY3" fmla="*/ 11430 h 6892290"/>
              <a:gd name="connsiteX4" fmla="*/ 0 w 4210050"/>
              <a:gd name="connsiteY4" fmla="*/ 0 h 6892290"/>
              <a:gd name="connsiteX0" fmla="*/ 0 w 4221480"/>
              <a:gd name="connsiteY0" fmla="*/ 0 h 6904990"/>
              <a:gd name="connsiteX1" fmla="*/ 502920 w 4221480"/>
              <a:gd name="connsiteY1" fmla="*/ 6892290 h 6904990"/>
              <a:gd name="connsiteX2" fmla="*/ 4221480 w 4221480"/>
              <a:gd name="connsiteY2" fmla="*/ 6904990 h 6904990"/>
              <a:gd name="connsiteX3" fmla="*/ 4210050 w 4221480"/>
              <a:gd name="connsiteY3" fmla="*/ 11430 h 6904990"/>
              <a:gd name="connsiteX4" fmla="*/ 0 w 4221480"/>
              <a:gd name="connsiteY4" fmla="*/ 0 h 690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1480" h="6904990">
                <a:moveTo>
                  <a:pt x="0" y="0"/>
                </a:moveTo>
                <a:lnTo>
                  <a:pt x="502920" y="6892290"/>
                </a:lnTo>
                <a:lnTo>
                  <a:pt x="4221480" y="6904990"/>
                </a:lnTo>
                <a:lnTo>
                  <a:pt x="42100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313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8246" y="1544394"/>
            <a:ext cx="8282354" cy="2387600"/>
          </a:xfrm>
        </p:spPr>
        <p:txBody>
          <a:bodyPr anchor="b">
            <a:normAutofit/>
          </a:bodyPr>
          <a:lstStyle>
            <a:lvl1pPr algn="l">
              <a:defRPr sz="5400" b="1"/>
            </a:lvl1pPr>
          </a:lstStyle>
          <a:p>
            <a:r>
              <a:rPr lang="en-US"/>
              <a:t>Click to edit Master title style</a:t>
            </a:r>
          </a:p>
        </p:txBody>
      </p:sp>
      <p:sp>
        <p:nvSpPr>
          <p:cNvPr id="3" name="Subtitle 2"/>
          <p:cNvSpPr>
            <a:spLocks noGrp="1"/>
          </p:cNvSpPr>
          <p:nvPr>
            <p:ph type="subTitle" idx="1"/>
          </p:nvPr>
        </p:nvSpPr>
        <p:spPr>
          <a:xfrm>
            <a:off x="328246" y="4024069"/>
            <a:ext cx="8282354" cy="1655762"/>
          </a:xfrm>
        </p:spPr>
        <p:txBody>
          <a:bodyPr/>
          <a:lstStyle>
            <a:lvl1pPr marL="0" indent="0" algn="l">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spTree>
    <p:extLst>
      <p:ext uri="{BB962C8B-B14F-4D97-AF65-F5344CB8AC3E}">
        <p14:creationId xmlns:p14="http://schemas.microsoft.com/office/powerpoint/2010/main" val="23038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34488"/>
            <a:ext cx="6595892" cy="2852737"/>
          </a:xfrm>
        </p:spPr>
        <p:txBody>
          <a:bodyPr anchor="b">
            <a:normAutofit/>
          </a:bodyPr>
          <a:lstStyle>
            <a:lvl1pPr>
              <a:defRPr sz="5000">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3914213"/>
            <a:ext cx="6595892" cy="1500187"/>
          </a:xfrm>
        </p:spPr>
        <p:txBody>
          <a:bodyPr/>
          <a:lstStyle>
            <a:lvl1pPr marL="0" indent="0">
              <a:buNone/>
              <a:defRPr sz="2400">
                <a:solidFill>
                  <a:schemeClr val="tx1">
                    <a:tint val="75000"/>
                  </a:schemeClr>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9055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199" y="1825625"/>
            <a:ext cx="6969369" cy="3913993"/>
          </a:xfrm>
        </p:spPr>
        <p:txBody>
          <a:bodyPr/>
          <a:lstStyle>
            <a:lvl1pPr>
              <a:defRPr sz="2600">
                <a:latin typeface="Arial "/>
              </a:defRPr>
            </a:lvl1pPr>
            <a:lvl2pPr>
              <a:defRPr>
                <a:latin typeface="Arial "/>
              </a:defRPr>
            </a:lvl2pPr>
            <a:lvl3pPr>
              <a:defRPr>
                <a:latin typeface="Arial "/>
              </a:defRPr>
            </a:lvl3pPr>
            <a:lvl4pPr>
              <a:defRPr>
                <a:latin typeface="Arial "/>
              </a:defRPr>
            </a:lvl4pPr>
            <a:lvl5pPr>
              <a:defRPr>
                <a:latin typeface="Arial "/>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38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819503" cy="1325563"/>
          </a:xfrm>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6813037" cy="823912"/>
          </a:xfrm>
        </p:spPr>
        <p:txBody>
          <a:bodyPr anchor="b"/>
          <a:lstStyle>
            <a:lvl1pPr marL="0" indent="0">
              <a:buNone/>
              <a:defRPr sz="2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6813037" cy="3122002"/>
          </a:xfrm>
        </p:spPr>
        <p:txBody>
          <a:bodyPr/>
          <a:lstStyle>
            <a:lvl1pPr>
              <a:defRPr sz="2600">
                <a:latin typeface="Arial Black" panose="020B0A04020102020204" pitchFamily="34" charset="0"/>
              </a:defRPr>
            </a:lvl1pPr>
            <a:lvl2pPr>
              <a:defRPr>
                <a:latin typeface="Arial Black" panose="020B0A04020102020204" pitchFamily="34" charset="0"/>
              </a:defRPr>
            </a:lvl2pPr>
            <a:lvl3pPr>
              <a:defRPr>
                <a:latin typeface="Arial Black" panose="020B0A04020102020204" pitchFamily="34" charset="0"/>
              </a:defRPr>
            </a:lvl3pPr>
            <a:lvl4pPr>
              <a:defRPr>
                <a:latin typeface="Arial Black" panose="020B0A04020102020204" pitchFamily="34" charset="0"/>
              </a:defRPr>
            </a:lvl4pPr>
            <a:lvl5pPr>
              <a:defRPr>
                <a:latin typeface="Arial Black" panose="020B0A04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015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10329706" cy="1325563"/>
          </a:xfrm>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056" y="5502442"/>
            <a:ext cx="12192000" cy="1355558"/>
          </a:xfrm>
          <a:prstGeom prst="rect">
            <a:avLst/>
          </a:prstGeom>
          <a:solidFill>
            <a:srgbClr val="53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80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4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8148208" cy="1325563"/>
          </a:xfrm>
        </p:spPr>
        <p:txBody>
          <a:bodyPr anchor="b">
            <a:normAutofit/>
          </a:bodyPr>
          <a:lstStyle>
            <a:lvl1pPr>
              <a:defRPr sz="4000">
                <a:latin typeface="Arial Black" panose="020B0A04020102020204" pitchFamily="34" charset="0"/>
              </a:defRPr>
            </a:lvl1pPr>
          </a:lstStyle>
          <a:p>
            <a:r>
              <a:rPr lang="en-US" dirty="0"/>
              <a:t>Click to edit Master title style</a:t>
            </a:r>
          </a:p>
        </p:txBody>
      </p:sp>
      <p:sp>
        <p:nvSpPr>
          <p:cNvPr id="3" name="Freeform 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cxnSp>
        <p:nvCxnSpPr>
          <p:cNvPr id="5" name="Straight Connector 4"/>
          <p:cNvCxnSpPr/>
          <p:nvPr userDrawn="1"/>
        </p:nvCxnSpPr>
        <p:spPr>
          <a:xfrm>
            <a:off x="482622" y="1665288"/>
            <a:ext cx="65429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44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p>
            <a:fld id="{5894802A-E210-47F0-ADDA-D11043F2EF18}" type="datetimeFigureOut">
              <a:rPr lang="en-US" smtClean="0"/>
              <a:t>5/1/2020</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C29BB42C-B35C-488D-9469-98925DFEAAA8}" type="slidenum">
              <a:rPr lang="en-US" smtClean="0"/>
              <a:t>‹#›</a:t>
            </a:fld>
            <a:endParaRPr lang="en-US"/>
          </a:p>
        </p:txBody>
      </p:sp>
    </p:spTree>
    <p:extLst>
      <p:ext uri="{BB962C8B-B14F-4D97-AF65-F5344CB8AC3E}">
        <p14:creationId xmlns:p14="http://schemas.microsoft.com/office/powerpoint/2010/main" val="41213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2">
            <a:extLst>
              <a:ext uri="{28A0092B-C50C-407E-A947-70E740481C1C}">
                <a14:useLocalDpi xmlns:a14="http://schemas.microsoft.com/office/drawing/2010/main" val="0"/>
              </a:ext>
            </a:extLst>
          </a:blip>
          <a:srcRect r="21677"/>
          <a:stretch/>
        </p:blipFill>
        <p:spPr>
          <a:xfrm>
            <a:off x="2645923" y="0"/>
            <a:ext cx="9546077" cy="6858000"/>
          </a:xfrm>
          <a:prstGeom prst="rect">
            <a:avLst/>
          </a:prstGeom>
        </p:spPr>
      </p:pic>
      <p:sp>
        <p:nvSpPr>
          <p:cNvPr id="2" name="Title Placeholder 1"/>
          <p:cNvSpPr>
            <a:spLocks noGrp="1"/>
          </p:cNvSpPr>
          <p:nvPr>
            <p:ph type="title"/>
          </p:nvPr>
        </p:nvSpPr>
        <p:spPr>
          <a:xfrm>
            <a:off x="407963" y="365125"/>
            <a:ext cx="991169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964" y="1825626"/>
            <a:ext cx="8424751" cy="3801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0174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2" r:id="rId8"/>
    <p:sldLayoutId id="2147483684" r:id="rId9"/>
    <p:sldLayoutId id="2147483685" r:id="rId10"/>
  </p:sldLayoutIdLst>
  <p:txStyles>
    <p:titleStyle>
      <a:lvl1pPr algn="l" defTabSz="914400" rtl="0" eaLnBrk="1" latinLnBrk="0" hangingPunct="1">
        <a:lnSpc>
          <a:spcPct val="90000"/>
        </a:lnSpc>
        <a:spcBef>
          <a:spcPct val="0"/>
        </a:spcBef>
        <a:buNone/>
        <a:defRPr sz="4000" b="1" kern="1200">
          <a:solidFill>
            <a:srgbClr val="C00000"/>
          </a:solidFill>
          <a:latin typeface="Arial Black" panose="020B0A04020102020204" pitchFamily="34" charset="0"/>
          <a:ea typeface="Arial Black" panose="020B0A04020102020204" pitchFamily="34" charset="0"/>
          <a:cs typeface="Arial Black" panose="020B0A040201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2">
            <a:extLst>
              <a:ext uri="{28A0092B-C50C-407E-A947-70E740481C1C}">
                <a14:useLocalDpi xmlns:a14="http://schemas.microsoft.com/office/drawing/2010/main" val="0"/>
              </a:ext>
            </a:extLst>
          </a:blip>
          <a:srcRect r="21677"/>
          <a:stretch/>
        </p:blipFill>
        <p:spPr>
          <a:xfrm>
            <a:off x="2645923" y="0"/>
            <a:ext cx="9546077" cy="6858000"/>
          </a:xfrm>
          <a:prstGeom prst="rect">
            <a:avLst/>
          </a:prstGeom>
        </p:spPr>
      </p:pic>
      <p:sp>
        <p:nvSpPr>
          <p:cNvPr id="2" name="Title Placeholder 1"/>
          <p:cNvSpPr>
            <a:spLocks noGrp="1"/>
          </p:cNvSpPr>
          <p:nvPr>
            <p:ph type="title"/>
          </p:nvPr>
        </p:nvSpPr>
        <p:spPr>
          <a:xfrm>
            <a:off x="407963" y="365125"/>
            <a:ext cx="85803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964" y="1825626"/>
            <a:ext cx="8424751" cy="3801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48444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b="1" kern="1200">
          <a:solidFill>
            <a:srgbClr val="C00000"/>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10" name="Title Placeholder 1"/>
          <p:cNvSpPr>
            <a:spLocks noGrp="1"/>
          </p:cNvSpPr>
          <p:nvPr>
            <p:ph type="title"/>
          </p:nvPr>
        </p:nvSpPr>
        <p:spPr>
          <a:xfrm>
            <a:off x="4501661" y="548005"/>
            <a:ext cx="7006883"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39680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b="1"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2" name="Title Placeholder 1"/>
          <p:cNvSpPr>
            <a:spLocks noGrp="1"/>
          </p:cNvSpPr>
          <p:nvPr>
            <p:ph type="title"/>
          </p:nvPr>
        </p:nvSpPr>
        <p:spPr>
          <a:xfrm>
            <a:off x="838200" y="365125"/>
            <a:ext cx="770088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7700889" cy="3759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reeform 1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90">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14960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vimeo.com/88636756"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youtu.be/RW3j4OOPgs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swe.org/News/NewsArchives/76956.aspx"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www.samhsa.gov/data/sites/default/files/spot139-ACA-behavioral-health-2014.pdf" TargetMode="External"/><Relationship Id="rId4" Type="http://schemas.openxmlformats.org/officeDocument/2006/relationships/hyperlink" Target="https://assets.documentcloud.org/documents/2778197/Benefits-of-Medicaid-Expansio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28246" y="1344102"/>
            <a:ext cx="7990254" cy="2387600"/>
          </a:xfrm>
        </p:spPr>
        <p:txBody>
          <a:bodyPr>
            <a:normAutofit/>
          </a:bodyPr>
          <a:lstStyle/>
          <a:p>
            <a:r>
              <a:rPr lang="en-US" sz="4800" dirty="0">
                <a:latin typeface="Arial Black" panose="020B0A04020102020204" pitchFamily="34" charset="0"/>
              </a:rPr>
              <a:t>Public Health Social Work: Advancing Integrated Care</a:t>
            </a:r>
          </a:p>
        </p:txBody>
      </p:sp>
    </p:spTree>
    <p:extLst>
      <p:ext uri="{BB962C8B-B14F-4D97-AF65-F5344CB8AC3E}">
        <p14:creationId xmlns:p14="http://schemas.microsoft.com/office/powerpoint/2010/main" val="415772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history of us health system">
            <a:extLst>
              <a:ext uri="{FF2B5EF4-FFF2-40B4-BE49-F238E27FC236}">
                <a16:creationId xmlns:a16="http://schemas.microsoft.com/office/drawing/2014/main" id="{2ED59FA9-773F-4B73-8E3A-CB4D6BF34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
            <a:ext cx="8267114" cy="572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79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0D88-7F49-4A91-9A6E-2909DE932056}"/>
              </a:ext>
            </a:extLst>
          </p:cNvPr>
          <p:cNvSpPr>
            <a:spLocks noGrp="1"/>
          </p:cNvSpPr>
          <p:nvPr>
            <p:ph type="title"/>
          </p:nvPr>
        </p:nvSpPr>
        <p:spPr/>
        <p:txBody>
          <a:bodyPr>
            <a:normAutofit/>
          </a:bodyPr>
          <a:lstStyle/>
          <a:p>
            <a:r>
              <a:rPr lang="en-US" dirty="0"/>
              <a:t>Factors Related to a </a:t>
            </a:r>
            <a:r>
              <a:rPr lang="en-US" dirty="0" err="1"/>
              <a:t>Silo’d</a:t>
            </a:r>
            <a:r>
              <a:rPr lang="en-US" dirty="0"/>
              <a:t> Medical Model Driven Care System </a:t>
            </a:r>
          </a:p>
        </p:txBody>
      </p:sp>
      <p:sp>
        <p:nvSpPr>
          <p:cNvPr id="3" name="Content Placeholder 2">
            <a:extLst>
              <a:ext uri="{FF2B5EF4-FFF2-40B4-BE49-F238E27FC236}">
                <a16:creationId xmlns:a16="http://schemas.microsoft.com/office/drawing/2014/main" id="{9F0AC287-9784-47C3-B3D3-2363529409BA}"/>
              </a:ext>
            </a:extLst>
          </p:cNvPr>
          <p:cNvSpPr>
            <a:spLocks noGrp="1"/>
          </p:cNvSpPr>
          <p:nvPr>
            <p:ph idx="1"/>
          </p:nvPr>
        </p:nvSpPr>
        <p:spPr>
          <a:xfrm>
            <a:off x="407964" y="1825625"/>
            <a:ext cx="8424751" cy="4619843"/>
          </a:xfrm>
        </p:spPr>
        <p:txBody>
          <a:bodyPr>
            <a:normAutofit lnSpcReduction="10000"/>
          </a:bodyPr>
          <a:lstStyle/>
          <a:p>
            <a:pPr>
              <a:lnSpc>
                <a:spcPct val="110000"/>
              </a:lnSpc>
              <a:spcBef>
                <a:spcPts val="0"/>
              </a:spcBef>
            </a:pPr>
            <a:r>
              <a:rPr lang="en-US" sz="2600" dirty="0"/>
              <a:t>Evolution of separate medical, mental health, oral health &amp; social service/welfare systems </a:t>
            </a:r>
          </a:p>
          <a:p>
            <a:pPr>
              <a:lnSpc>
                <a:spcPct val="110000"/>
              </a:lnSpc>
              <a:spcBef>
                <a:spcPts val="0"/>
              </a:spcBef>
            </a:pPr>
            <a:r>
              <a:rPr lang="en-US" sz="2600" dirty="0"/>
              <a:t>Repeated political failure to establish a universal, government-led system for comprehensive health care services: forces arrayed against “socialized medicine” </a:t>
            </a:r>
          </a:p>
          <a:p>
            <a:pPr>
              <a:lnSpc>
                <a:spcPct val="110000"/>
              </a:lnSpc>
              <a:spcBef>
                <a:spcPts val="0"/>
              </a:spcBef>
            </a:pPr>
            <a:r>
              <a:rPr lang="en-US" sz="2600" dirty="0"/>
              <a:t>Result: Complex, patchwork system reinforced by:</a:t>
            </a:r>
          </a:p>
          <a:p>
            <a:pPr lvl="1">
              <a:lnSpc>
                <a:spcPct val="110000"/>
              </a:lnSpc>
              <a:spcBef>
                <a:spcPts val="0"/>
              </a:spcBef>
            </a:pPr>
            <a:r>
              <a:rPr lang="en-US" dirty="0"/>
              <a:t>Evolution of distinct professions</a:t>
            </a:r>
          </a:p>
          <a:p>
            <a:pPr lvl="1">
              <a:lnSpc>
                <a:spcPct val="110000"/>
              </a:lnSpc>
              <a:spcBef>
                <a:spcPts val="0"/>
              </a:spcBef>
            </a:pPr>
            <a:r>
              <a:rPr lang="en-US" dirty="0"/>
              <a:t>Stigma</a:t>
            </a:r>
          </a:p>
          <a:p>
            <a:pPr lvl="1">
              <a:lnSpc>
                <a:spcPct val="110000"/>
              </a:lnSpc>
              <a:spcBef>
                <a:spcPts val="0"/>
              </a:spcBef>
            </a:pPr>
            <a:r>
              <a:rPr lang="en-US" dirty="0"/>
              <a:t>Insurance/Payment models driven by cost containment</a:t>
            </a:r>
          </a:p>
          <a:p>
            <a:pPr lvl="1">
              <a:lnSpc>
                <a:spcPct val="110000"/>
              </a:lnSpc>
              <a:spcBef>
                <a:spcPts val="0"/>
              </a:spcBef>
            </a:pPr>
            <a:r>
              <a:rPr lang="en-US" dirty="0"/>
              <a:t>Health Policy</a:t>
            </a:r>
          </a:p>
          <a:p>
            <a:pPr lvl="2">
              <a:lnSpc>
                <a:spcPct val="110000"/>
              </a:lnSpc>
              <a:spcBef>
                <a:spcPts val="0"/>
              </a:spcBef>
            </a:pPr>
            <a:r>
              <a:rPr lang="en-US" dirty="0"/>
              <a:t>Behavioral and oral health carve-outs</a:t>
            </a:r>
          </a:p>
          <a:p>
            <a:endParaRPr lang="en-US" dirty="0"/>
          </a:p>
        </p:txBody>
      </p:sp>
      <p:sp>
        <p:nvSpPr>
          <p:cNvPr id="6" name="Oval 5">
            <a:extLst>
              <a:ext uri="{FF2B5EF4-FFF2-40B4-BE49-F238E27FC236}">
                <a16:creationId xmlns:a16="http://schemas.microsoft.com/office/drawing/2014/main" id="{6A0DE656-C0EF-4C83-8C52-D4AEDC9D9A25}"/>
              </a:ext>
            </a:extLst>
          </p:cNvPr>
          <p:cNvSpPr/>
          <p:nvPr/>
        </p:nvSpPr>
        <p:spPr>
          <a:xfrm>
            <a:off x="8468751" y="2855743"/>
            <a:ext cx="3587262" cy="3069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Hebrew Light"/>
                <a:cs typeface="Arial Hebrew Light"/>
              </a:rPr>
              <a:t>EXERCISE: In your experience, what systemic factors have you encountered that make it difficult for health care providers to work as a united, integrated team?</a:t>
            </a:r>
          </a:p>
        </p:txBody>
      </p:sp>
    </p:spTree>
    <p:extLst>
      <p:ext uri="{BB962C8B-B14F-4D97-AF65-F5344CB8AC3E}">
        <p14:creationId xmlns:p14="http://schemas.microsoft.com/office/powerpoint/2010/main" val="41957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78A9-AE4E-4710-BAE2-7D8F5E77F3EC}"/>
              </a:ext>
            </a:extLst>
          </p:cNvPr>
          <p:cNvSpPr>
            <a:spLocks noGrp="1"/>
          </p:cNvSpPr>
          <p:nvPr>
            <p:ph type="title"/>
          </p:nvPr>
        </p:nvSpPr>
        <p:spPr>
          <a:xfrm>
            <a:off x="267285" y="235852"/>
            <a:ext cx="10501775" cy="1325563"/>
          </a:xfrm>
        </p:spPr>
        <p:txBody>
          <a:bodyPr/>
          <a:lstStyle/>
          <a:p>
            <a:r>
              <a:rPr lang="en-US" dirty="0"/>
              <a:t>Current State of US Health Services</a:t>
            </a:r>
          </a:p>
        </p:txBody>
      </p:sp>
      <p:sp>
        <p:nvSpPr>
          <p:cNvPr id="3" name="Content Placeholder 2">
            <a:extLst>
              <a:ext uri="{FF2B5EF4-FFF2-40B4-BE49-F238E27FC236}">
                <a16:creationId xmlns:a16="http://schemas.microsoft.com/office/drawing/2014/main" id="{C40D1075-F94C-438C-BB83-4AADDAB0827D}"/>
              </a:ext>
            </a:extLst>
          </p:cNvPr>
          <p:cNvSpPr>
            <a:spLocks noGrp="1"/>
          </p:cNvSpPr>
          <p:nvPr>
            <p:ph idx="1"/>
          </p:nvPr>
        </p:nvSpPr>
        <p:spPr>
          <a:xfrm>
            <a:off x="407964" y="1448973"/>
            <a:ext cx="8424751" cy="5043902"/>
          </a:xfrm>
        </p:spPr>
        <p:txBody>
          <a:bodyPr>
            <a:normAutofit fontScale="47500" lnSpcReduction="20000"/>
          </a:bodyPr>
          <a:lstStyle/>
          <a:p>
            <a:pPr marL="0" indent="0">
              <a:buNone/>
            </a:pPr>
            <a:r>
              <a:rPr lang="en-US" sz="5100" dirty="0"/>
              <a:t>Continuum of Health Services</a:t>
            </a:r>
          </a:p>
          <a:p>
            <a:pPr marL="530352">
              <a:lnSpc>
                <a:spcPct val="120000"/>
              </a:lnSpc>
              <a:spcBef>
                <a:spcPts val="600"/>
              </a:spcBef>
            </a:pPr>
            <a:r>
              <a:rPr lang="en-US" sz="5100" dirty="0"/>
              <a:t>Health Education </a:t>
            </a:r>
          </a:p>
          <a:p>
            <a:pPr marL="530352">
              <a:lnSpc>
                <a:spcPct val="120000"/>
              </a:lnSpc>
              <a:spcBef>
                <a:spcPts val="600"/>
              </a:spcBef>
            </a:pPr>
            <a:r>
              <a:rPr lang="en-US" sz="5100" dirty="0"/>
              <a:t>Screening &amp; Prevention</a:t>
            </a:r>
          </a:p>
          <a:p>
            <a:pPr marL="530352">
              <a:lnSpc>
                <a:spcPct val="120000"/>
              </a:lnSpc>
              <a:spcBef>
                <a:spcPts val="0"/>
              </a:spcBef>
            </a:pPr>
            <a:r>
              <a:rPr lang="en-US" sz="5100" dirty="0"/>
              <a:t>Primary Care &amp; Disease Management</a:t>
            </a:r>
          </a:p>
          <a:p>
            <a:pPr marL="530352">
              <a:lnSpc>
                <a:spcPct val="120000"/>
              </a:lnSpc>
              <a:spcBef>
                <a:spcPts val="600"/>
              </a:spcBef>
            </a:pPr>
            <a:r>
              <a:rPr lang="en-US" sz="5100" dirty="0"/>
              <a:t>Mental/Behavioral Health Services</a:t>
            </a:r>
          </a:p>
          <a:p>
            <a:pPr marL="530352">
              <a:lnSpc>
                <a:spcPct val="120000"/>
              </a:lnSpc>
              <a:spcBef>
                <a:spcPts val="600"/>
              </a:spcBef>
            </a:pPr>
            <a:r>
              <a:rPr lang="en-US" sz="5100" dirty="0"/>
              <a:t>Medical Specialties</a:t>
            </a:r>
          </a:p>
          <a:p>
            <a:pPr marL="530352">
              <a:lnSpc>
                <a:spcPct val="120000"/>
              </a:lnSpc>
              <a:spcBef>
                <a:spcPts val="600"/>
              </a:spcBef>
            </a:pPr>
            <a:r>
              <a:rPr lang="en-US" sz="5100" dirty="0"/>
              <a:t>Acute/Emergency Care</a:t>
            </a:r>
          </a:p>
          <a:p>
            <a:pPr marL="530352">
              <a:lnSpc>
                <a:spcPct val="120000"/>
              </a:lnSpc>
              <a:spcBef>
                <a:spcPts val="600"/>
              </a:spcBef>
            </a:pPr>
            <a:r>
              <a:rPr lang="en-US" sz="5100" dirty="0"/>
              <a:t>Inpatient Psychiatry</a:t>
            </a:r>
          </a:p>
          <a:p>
            <a:pPr marL="530352">
              <a:lnSpc>
                <a:spcPct val="120000"/>
              </a:lnSpc>
              <a:spcBef>
                <a:spcPts val="600"/>
              </a:spcBef>
            </a:pPr>
            <a:r>
              <a:rPr lang="en-US" sz="5100" dirty="0"/>
              <a:t>Inpatient Medical/Surgical</a:t>
            </a:r>
          </a:p>
          <a:p>
            <a:pPr marL="530352">
              <a:lnSpc>
                <a:spcPct val="120000"/>
              </a:lnSpc>
              <a:spcBef>
                <a:spcPts val="600"/>
              </a:spcBef>
            </a:pPr>
            <a:r>
              <a:rPr lang="en-US" sz="5100" dirty="0"/>
              <a:t>Post-Acute Care</a:t>
            </a:r>
          </a:p>
          <a:p>
            <a:pPr marL="530352">
              <a:lnSpc>
                <a:spcPct val="120000"/>
              </a:lnSpc>
              <a:spcBef>
                <a:spcPts val="600"/>
              </a:spcBef>
            </a:pPr>
            <a:r>
              <a:rPr lang="en-US" sz="5100" dirty="0"/>
              <a:t>Long-term Rehabilitation &amp; Recovery Supports</a:t>
            </a:r>
          </a:p>
          <a:p>
            <a:endParaRPr lang="en-US" dirty="0"/>
          </a:p>
        </p:txBody>
      </p:sp>
      <p:sp>
        <p:nvSpPr>
          <p:cNvPr id="4" name="Oval 3">
            <a:extLst>
              <a:ext uri="{FF2B5EF4-FFF2-40B4-BE49-F238E27FC236}">
                <a16:creationId xmlns:a16="http://schemas.microsoft.com/office/drawing/2014/main" id="{97EE2365-721F-408B-AE9B-4866C356ADD3}"/>
              </a:ext>
            </a:extLst>
          </p:cNvPr>
          <p:cNvSpPr/>
          <p:nvPr/>
        </p:nvSpPr>
        <p:spPr>
          <a:xfrm>
            <a:off x="6537434" y="2157914"/>
            <a:ext cx="4372304" cy="3801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Hebrew Light"/>
                <a:cs typeface="Arial Hebrew Light"/>
              </a:rPr>
              <a:t>EXERCISE: Social work alone provides many services: try listing as many service categories (e.g. case management, policy development, talk therapy, community organizing, clinical skills) as you can.</a:t>
            </a:r>
          </a:p>
        </p:txBody>
      </p:sp>
    </p:spTree>
    <p:extLst>
      <p:ext uri="{BB962C8B-B14F-4D97-AF65-F5344CB8AC3E}">
        <p14:creationId xmlns:p14="http://schemas.microsoft.com/office/powerpoint/2010/main" val="183194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0005-B8EA-4538-8DDF-61653EE183FB}"/>
              </a:ext>
            </a:extLst>
          </p:cNvPr>
          <p:cNvSpPr>
            <a:spLocks noGrp="1"/>
          </p:cNvSpPr>
          <p:nvPr>
            <p:ph type="title"/>
          </p:nvPr>
        </p:nvSpPr>
        <p:spPr/>
        <p:txBody>
          <a:bodyPr/>
          <a:lstStyle/>
          <a:p>
            <a:r>
              <a:rPr lang="en-US" dirty="0"/>
              <a:t>Current State of US Health Services Continued </a:t>
            </a:r>
          </a:p>
        </p:txBody>
      </p:sp>
      <p:sp>
        <p:nvSpPr>
          <p:cNvPr id="3" name="Content Placeholder 2">
            <a:extLst>
              <a:ext uri="{FF2B5EF4-FFF2-40B4-BE49-F238E27FC236}">
                <a16:creationId xmlns:a16="http://schemas.microsoft.com/office/drawing/2014/main" id="{CAFCFCC9-B311-4373-ACF3-E166EB5239A5}"/>
              </a:ext>
            </a:extLst>
          </p:cNvPr>
          <p:cNvSpPr>
            <a:spLocks noGrp="1"/>
          </p:cNvSpPr>
          <p:nvPr>
            <p:ph idx="1"/>
          </p:nvPr>
        </p:nvSpPr>
        <p:spPr>
          <a:xfrm>
            <a:off x="407964" y="1825626"/>
            <a:ext cx="8897401" cy="4373468"/>
          </a:xfrm>
        </p:spPr>
        <p:txBody>
          <a:bodyPr>
            <a:normAutofit fontScale="92500" lnSpcReduction="20000"/>
          </a:bodyPr>
          <a:lstStyle/>
          <a:p>
            <a:pPr marL="0" indent="0">
              <a:lnSpc>
                <a:spcPct val="120000"/>
              </a:lnSpc>
              <a:spcBef>
                <a:spcPts val="0"/>
              </a:spcBef>
              <a:buNone/>
            </a:pPr>
            <a:r>
              <a:rPr lang="en-US" sz="3100" dirty="0"/>
              <a:t>Health Services take place across a wide range of sites, which are generally not integrated….</a:t>
            </a:r>
          </a:p>
          <a:p>
            <a:pPr marL="530352">
              <a:lnSpc>
                <a:spcPct val="120000"/>
              </a:lnSpc>
              <a:spcBef>
                <a:spcPts val="0"/>
              </a:spcBef>
            </a:pPr>
            <a:r>
              <a:rPr lang="en-US" dirty="0"/>
              <a:t>Public Health </a:t>
            </a:r>
          </a:p>
          <a:p>
            <a:pPr marL="530352">
              <a:lnSpc>
                <a:spcPct val="120000"/>
              </a:lnSpc>
              <a:spcBef>
                <a:spcPts val="0"/>
              </a:spcBef>
            </a:pPr>
            <a:r>
              <a:rPr lang="en-US" dirty="0"/>
              <a:t>Primary Care Providers (pediatrics &amp; adult)</a:t>
            </a:r>
          </a:p>
          <a:p>
            <a:pPr marL="530352">
              <a:lnSpc>
                <a:spcPct val="120000"/>
              </a:lnSpc>
              <a:spcBef>
                <a:spcPts val="0"/>
              </a:spcBef>
            </a:pPr>
            <a:r>
              <a:rPr lang="en-US" dirty="0"/>
              <a:t>Community Mental Health Centers</a:t>
            </a:r>
          </a:p>
          <a:p>
            <a:pPr marL="530352">
              <a:lnSpc>
                <a:spcPct val="120000"/>
              </a:lnSpc>
              <a:spcBef>
                <a:spcPts val="0"/>
              </a:spcBef>
            </a:pPr>
            <a:r>
              <a:rPr lang="en-US" dirty="0"/>
              <a:t>Independent Clinical Practices (mostly specialties)</a:t>
            </a:r>
          </a:p>
          <a:p>
            <a:pPr marL="530352">
              <a:lnSpc>
                <a:spcPct val="120000"/>
              </a:lnSpc>
              <a:spcBef>
                <a:spcPts val="0"/>
              </a:spcBef>
            </a:pPr>
            <a:r>
              <a:rPr lang="en-US" dirty="0"/>
              <a:t>Private Specialty Care Programs (incl. Mental Health &amp; Substance Use Disorders)</a:t>
            </a:r>
          </a:p>
          <a:p>
            <a:pPr marL="530352">
              <a:lnSpc>
                <a:spcPct val="120000"/>
              </a:lnSpc>
              <a:spcBef>
                <a:spcPts val="0"/>
              </a:spcBef>
            </a:pPr>
            <a:r>
              <a:rPr lang="en-US" dirty="0"/>
              <a:t>Hospital-based Emergency &amp; Inpatient Care</a:t>
            </a:r>
          </a:p>
          <a:p>
            <a:pPr marL="530352">
              <a:lnSpc>
                <a:spcPct val="120000"/>
              </a:lnSpc>
              <a:spcBef>
                <a:spcPts val="0"/>
              </a:spcBef>
            </a:pPr>
            <a:r>
              <a:rPr lang="en-US" dirty="0"/>
              <a:t>Post-acute Care Providers</a:t>
            </a:r>
          </a:p>
          <a:p>
            <a:pPr marL="530352">
              <a:lnSpc>
                <a:spcPct val="120000"/>
              </a:lnSpc>
              <a:spcBef>
                <a:spcPts val="0"/>
              </a:spcBef>
            </a:pPr>
            <a:r>
              <a:rPr lang="en-US" dirty="0"/>
              <a:t>Niche Programs for Discrete Populations</a:t>
            </a:r>
          </a:p>
          <a:p>
            <a:endParaRPr lang="en-US" dirty="0"/>
          </a:p>
        </p:txBody>
      </p:sp>
      <p:sp>
        <p:nvSpPr>
          <p:cNvPr id="4" name="Oval 3">
            <a:extLst>
              <a:ext uri="{FF2B5EF4-FFF2-40B4-BE49-F238E27FC236}">
                <a16:creationId xmlns:a16="http://schemas.microsoft.com/office/drawing/2014/main" id="{299BB327-7D99-45B0-B472-0B35B2089941}"/>
              </a:ext>
            </a:extLst>
          </p:cNvPr>
          <p:cNvSpPr/>
          <p:nvPr/>
        </p:nvSpPr>
        <p:spPr>
          <a:xfrm>
            <a:off x="8613565" y="2752477"/>
            <a:ext cx="3747247" cy="3778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Hebrew Light"/>
                <a:cs typeface="Arial Hebrew Light"/>
              </a:rPr>
              <a:t>EXERCISE: Make a second list of all the </a:t>
            </a:r>
            <a:r>
              <a:rPr lang="en-US" b="1" i="1" dirty="0">
                <a:latin typeface="Arial Hebrew Light"/>
                <a:cs typeface="Arial Hebrew Light"/>
              </a:rPr>
              <a:t>places</a:t>
            </a:r>
            <a:r>
              <a:rPr lang="en-US" b="1" dirty="0">
                <a:latin typeface="Arial Hebrew Light"/>
                <a:cs typeface="Arial Hebrew Light"/>
              </a:rPr>
              <a:t> one might receive social work services. Comparing these lists, how would you describe the SW profession’s level of “integration”?</a:t>
            </a:r>
          </a:p>
        </p:txBody>
      </p:sp>
    </p:spTree>
    <p:extLst>
      <p:ext uri="{BB962C8B-B14F-4D97-AF65-F5344CB8AC3E}">
        <p14:creationId xmlns:p14="http://schemas.microsoft.com/office/powerpoint/2010/main" val="131854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0AFB-ABFB-4D06-9C1E-E4328C9008EF}"/>
              </a:ext>
            </a:extLst>
          </p:cNvPr>
          <p:cNvSpPr>
            <a:spLocks noGrp="1"/>
          </p:cNvSpPr>
          <p:nvPr>
            <p:ph type="title"/>
          </p:nvPr>
        </p:nvSpPr>
        <p:spPr/>
        <p:txBody>
          <a:bodyPr>
            <a:normAutofit/>
          </a:bodyPr>
          <a:lstStyle/>
          <a:p>
            <a:r>
              <a:rPr lang="en-US" dirty="0"/>
              <a:t>Lack of Integration Leads to “Quality Chasm” in US Health Care</a:t>
            </a:r>
          </a:p>
        </p:txBody>
      </p:sp>
      <p:sp>
        <p:nvSpPr>
          <p:cNvPr id="3" name="Content Placeholder 2">
            <a:extLst>
              <a:ext uri="{FF2B5EF4-FFF2-40B4-BE49-F238E27FC236}">
                <a16:creationId xmlns:a16="http://schemas.microsoft.com/office/drawing/2014/main" id="{7D23A4F0-76AD-4356-8B8F-FC39AFA22F13}"/>
              </a:ext>
            </a:extLst>
          </p:cNvPr>
          <p:cNvSpPr>
            <a:spLocks noGrp="1"/>
          </p:cNvSpPr>
          <p:nvPr>
            <p:ph idx="1"/>
          </p:nvPr>
        </p:nvSpPr>
        <p:spPr>
          <a:xfrm>
            <a:off x="407964" y="1825626"/>
            <a:ext cx="10201765" cy="4292786"/>
          </a:xfrm>
        </p:spPr>
        <p:txBody>
          <a:bodyPr>
            <a:normAutofit fontScale="92500" lnSpcReduction="20000"/>
          </a:bodyPr>
          <a:lstStyle/>
          <a:p>
            <a:pPr marL="0" indent="0">
              <a:lnSpc>
                <a:spcPct val="110000"/>
              </a:lnSpc>
              <a:buNone/>
            </a:pPr>
            <a:r>
              <a:rPr lang="en-US" dirty="0"/>
              <a:t>Numerous Efforts to Address Lack of Quality by Institutes of Medicine Reports: </a:t>
            </a:r>
          </a:p>
          <a:p>
            <a:pPr indent="-164592">
              <a:lnSpc>
                <a:spcPct val="110000"/>
              </a:lnSpc>
              <a:spcBef>
                <a:spcPts val="1272"/>
              </a:spcBef>
            </a:pPr>
            <a:r>
              <a:rPr lang="en-US" sz="2000" dirty="0"/>
              <a:t>1999, </a:t>
            </a:r>
            <a:r>
              <a:rPr lang="en-US" sz="2000" i="1" dirty="0"/>
              <a:t>To Err is Human</a:t>
            </a:r>
          </a:p>
          <a:p>
            <a:pPr lvl="1" indent="-164592">
              <a:lnSpc>
                <a:spcPct val="110000"/>
              </a:lnSpc>
              <a:spcBef>
                <a:spcPts val="72"/>
              </a:spcBef>
            </a:pPr>
            <a:r>
              <a:rPr lang="en-US" sz="1800" dirty="0"/>
              <a:t>Between 44,000-98,000 preventable deaths in US hospitals every year</a:t>
            </a:r>
          </a:p>
          <a:p>
            <a:pPr indent="-164592">
              <a:lnSpc>
                <a:spcPct val="110000"/>
              </a:lnSpc>
              <a:spcBef>
                <a:spcPts val="1272"/>
              </a:spcBef>
            </a:pPr>
            <a:r>
              <a:rPr lang="en-US" sz="2000" dirty="0"/>
              <a:t>2001, </a:t>
            </a:r>
            <a:r>
              <a:rPr lang="en-US" sz="2000" i="1" dirty="0"/>
              <a:t>Crossing the ‘Quality Chasm’</a:t>
            </a:r>
          </a:p>
          <a:p>
            <a:pPr lvl="1">
              <a:lnSpc>
                <a:spcPct val="110000"/>
              </a:lnSpc>
              <a:spcBef>
                <a:spcPts val="72"/>
              </a:spcBef>
            </a:pPr>
            <a:r>
              <a:rPr lang="en-US" sz="1800" dirty="0"/>
              <a:t>High-quality health care should be: 1) Safe, 2) Effective, 3) Patient-Centered, 4) Timely, 5) Efficient, 6) Equitable</a:t>
            </a:r>
          </a:p>
          <a:p>
            <a:pPr marL="347472" indent="-164592">
              <a:lnSpc>
                <a:spcPct val="110000"/>
              </a:lnSpc>
              <a:spcBef>
                <a:spcPts val="1272"/>
              </a:spcBef>
            </a:pPr>
            <a:r>
              <a:rPr lang="en-US" sz="2000" dirty="0"/>
              <a:t>2006, </a:t>
            </a:r>
            <a:r>
              <a:rPr lang="en-US" sz="2000" i="1" dirty="0"/>
              <a:t>Improving the Quality of Mental Health Care</a:t>
            </a:r>
          </a:p>
          <a:p>
            <a:pPr marL="182880" indent="0">
              <a:lnSpc>
                <a:spcPct val="110000"/>
              </a:lnSpc>
              <a:spcBef>
                <a:spcPts val="1272"/>
              </a:spcBef>
              <a:buNone/>
            </a:pPr>
            <a:endParaRPr lang="en-US" sz="2000" i="1" dirty="0"/>
          </a:p>
          <a:p>
            <a:pPr marL="0" indent="0">
              <a:lnSpc>
                <a:spcPct val="110000"/>
              </a:lnSpc>
              <a:spcBef>
                <a:spcPts val="0"/>
              </a:spcBef>
              <a:buNone/>
            </a:pPr>
            <a:r>
              <a:rPr lang="en-US" dirty="0"/>
              <a:t>Meanwhile, US life expectancy is declining and infant mortality rates are higher than other OECD countries </a:t>
            </a:r>
            <a:r>
              <a:rPr lang="en-US" sz="1050" dirty="0"/>
              <a:t>(CIA Factbook, 2018) </a:t>
            </a:r>
          </a:p>
          <a:p>
            <a:pPr lvl="1">
              <a:lnSpc>
                <a:spcPct val="110000"/>
              </a:lnSpc>
              <a:spcBef>
                <a:spcPts val="0"/>
              </a:spcBef>
            </a:pPr>
            <a:r>
              <a:rPr lang="en-US" sz="2000" dirty="0"/>
              <a:t>Last decline over two consecutive years: 1962-63 </a:t>
            </a:r>
          </a:p>
          <a:p>
            <a:endParaRPr lang="en-US" dirty="0"/>
          </a:p>
        </p:txBody>
      </p:sp>
    </p:spTree>
    <p:extLst>
      <p:ext uri="{BB962C8B-B14F-4D97-AF65-F5344CB8AC3E}">
        <p14:creationId xmlns:p14="http://schemas.microsoft.com/office/powerpoint/2010/main" val="175817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707E-A8CE-4C4B-834F-A31CF2F16B9E}"/>
              </a:ext>
            </a:extLst>
          </p:cNvPr>
          <p:cNvSpPr>
            <a:spLocks noGrp="1"/>
          </p:cNvSpPr>
          <p:nvPr>
            <p:ph type="title"/>
          </p:nvPr>
        </p:nvSpPr>
        <p:spPr>
          <a:xfrm>
            <a:off x="194235" y="372035"/>
            <a:ext cx="11176000" cy="1069848"/>
          </a:xfrm>
        </p:spPr>
        <p:txBody>
          <a:bodyPr>
            <a:normAutofit fontScale="90000"/>
          </a:bodyPr>
          <a:lstStyle/>
          <a:p>
            <a:r>
              <a:rPr lang="en-US" b="1" dirty="0">
                <a:latin typeface="Calibri head"/>
              </a:rPr>
              <a:t>Health Inequity in Mental Health—Another Outcome </a:t>
            </a:r>
          </a:p>
        </p:txBody>
      </p:sp>
      <p:sp>
        <p:nvSpPr>
          <p:cNvPr id="3" name="Text Placeholder 2">
            <a:extLst>
              <a:ext uri="{FF2B5EF4-FFF2-40B4-BE49-F238E27FC236}">
                <a16:creationId xmlns:a16="http://schemas.microsoft.com/office/drawing/2014/main" id="{433D076D-F24E-4C1E-B26C-7FE9175731E6}"/>
              </a:ext>
            </a:extLst>
          </p:cNvPr>
          <p:cNvSpPr>
            <a:spLocks noGrp="1"/>
          </p:cNvSpPr>
          <p:nvPr>
            <p:ph type="body" idx="1"/>
          </p:nvPr>
        </p:nvSpPr>
        <p:spPr>
          <a:xfrm>
            <a:off x="559898" y="1386841"/>
            <a:ext cx="3857358" cy="457200"/>
          </a:xfrm>
        </p:spPr>
        <p:txBody>
          <a:bodyPr/>
          <a:lstStyle/>
          <a:p>
            <a:r>
              <a:rPr lang="en-US" dirty="0"/>
              <a:t>Health Inequities in Mental Illness </a:t>
            </a:r>
          </a:p>
        </p:txBody>
      </p:sp>
      <p:sp>
        <p:nvSpPr>
          <p:cNvPr id="4" name="Text Placeholder 3">
            <a:extLst>
              <a:ext uri="{FF2B5EF4-FFF2-40B4-BE49-F238E27FC236}">
                <a16:creationId xmlns:a16="http://schemas.microsoft.com/office/drawing/2014/main" id="{3667F301-CF05-44A7-8126-600202BD39C4}"/>
              </a:ext>
            </a:extLst>
          </p:cNvPr>
          <p:cNvSpPr>
            <a:spLocks noGrp="1"/>
          </p:cNvSpPr>
          <p:nvPr>
            <p:ph type="body" sz="half" idx="3"/>
          </p:nvPr>
        </p:nvSpPr>
        <p:spPr>
          <a:xfrm>
            <a:off x="5066643" y="1386841"/>
            <a:ext cx="5580328" cy="457200"/>
          </a:xfrm>
        </p:spPr>
        <p:txBody>
          <a:bodyPr/>
          <a:lstStyle/>
          <a:p>
            <a:r>
              <a:rPr lang="en-US" dirty="0"/>
              <a:t>Inequity “Drivers”</a:t>
            </a:r>
          </a:p>
        </p:txBody>
      </p:sp>
      <p:sp>
        <p:nvSpPr>
          <p:cNvPr id="5" name="Content Placeholder 4">
            <a:extLst>
              <a:ext uri="{FF2B5EF4-FFF2-40B4-BE49-F238E27FC236}">
                <a16:creationId xmlns:a16="http://schemas.microsoft.com/office/drawing/2014/main" id="{594AD97C-41B7-4B74-9504-164157B17E06}"/>
              </a:ext>
            </a:extLst>
          </p:cNvPr>
          <p:cNvSpPr>
            <a:spLocks noGrp="1"/>
          </p:cNvSpPr>
          <p:nvPr>
            <p:ph sz="quarter" idx="2"/>
          </p:nvPr>
        </p:nvSpPr>
        <p:spPr>
          <a:xfrm>
            <a:off x="559898" y="1850389"/>
            <a:ext cx="3857358" cy="4635575"/>
          </a:xfrm>
        </p:spPr>
        <p:txBody>
          <a:bodyPr>
            <a:normAutofit fontScale="85000" lnSpcReduction="20000"/>
          </a:bodyPr>
          <a:lstStyle/>
          <a:p>
            <a:pPr marL="0" indent="0">
              <a:lnSpc>
                <a:spcPct val="120000"/>
              </a:lnSpc>
              <a:spcBef>
                <a:spcPts val="0"/>
              </a:spcBef>
              <a:buNone/>
            </a:pPr>
            <a:r>
              <a:rPr lang="en-US" sz="2600" dirty="0"/>
              <a:t>US continues to see persistent inequities in quality and length of life correlating to race, education, income/wealth, neighborhood, mental illness, and many more indicators of disempowerment </a:t>
            </a:r>
            <a:r>
              <a:rPr lang="mr-IN" sz="2600" dirty="0"/>
              <a:t>–</a:t>
            </a:r>
            <a:r>
              <a:rPr lang="en-US" sz="2600" dirty="0"/>
              <a:t> some gaps closing, but many widening</a:t>
            </a:r>
          </a:p>
          <a:p>
            <a:pPr marL="0" indent="0">
              <a:lnSpc>
                <a:spcPct val="120000"/>
              </a:lnSpc>
              <a:spcBef>
                <a:spcPts val="0"/>
              </a:spcBef>
              <a:buNone/>
            </a:pPr>
            <a:r>
              <a:rPr lang="en-US" sz="2600" dirty="0"/>
              <a:t>Greater mortality risk and disease prevalence</a:t>
            </a:r>
          </a:p>
          <a:p>
            <a:pPr indent="-164592">
              <a:lnSpc>
                <a:spcPct val="120000"/>
              </a:lnSpc>
              <a:spcBef>
                <a:spcPts val="0"/>
              </a:spcBef>
            </a:pPr>
            <a:r>
              <a:rPr lang="en-US" sz="1800" dirty="0"/>
              <a:t>~20-25 year mortality gap among people living with serious mental illness</a:t>
            </a:r>
            <a:r>
              <a:rPr lang="en-US" dirty="0"/>
              <a:t>.</a:t>
            </a:r>
          </a:p>
        </p:txBody>
      </p:sp>
      <p:sp>
        <p:nvSpPr>
          <p:cNvPr id="6" name="Content Placeholder 5">
            <a:extLst>
              <a:ext uri="{FF2B5EF4-FFF2-40B4-BE49-F238E27FC236}">
                <a16:creationId xmlns:a16="http://schemas.microsoft.com/office/drawing/2014/main" id="{51B65AA1-630E-4F43-8814-F69A3E83FAA1}"/>
              </a:ext>
            </a:extLst>
          </p:cNvPr>
          <p:cNvSpPr>
            <a:spLocks noGrp="1"/>
          </p:cNvSpPr>
          <p:nvPr>
            <p:ph sz="quarter" idx="4"/>
          </p:nvPr>
        </p:nvSpPr>
        <p:spPr>
          <a:xfrm>
            <a:off x="4951829" y="1844041"/>
            <a:ext cx="5809956" cy="3886200"/>
          </a:xfrm>
        </p:spPr>
        <p:txBody>
          <a:bodyPr>
            <a:noAutofit/>
          </a:bodyPr>
          <a:lstStyle/>
          <a:p>
            <a:pPr marL="0" indent="0">
              <a:lnSpc>
                <a:spcPct val="100000"/>
              </a:lnSpc>
              <a:spcBef>
                <a:spcPts val="0"/>
              </a:spcBef>
              <a:buNone/>
            </a:pPr>
            <a:r>
              <a:rPr lang="en-US" sz="2400" dirty="0"/>
              <a:t>Lack of timely access to high quality care</a:t>
            </a:r>
          </a:p>
          <a:p>
            <a:pPr marL="0" indent="0">
              <a:lnSpc>
                <a:spcPct val="100000"/>
              </a:lnSpc>
              <a:spcBef>
                <a:spcPts val="0"/>
              </a:spcBef>
              <a:buNone/>
            </a:pPr>
            <a:r>
              <a:rPr lang="en-US" sz="2400" dirty="0"/>
              <a:t>Lack of coordinated care </a:t>
            </a:r>
          </a:p>
          <a:p>
            <a:pPr marL="0" indent="0">
              <a:lnSpc>
                <a:spcPct val="100000"/>
              </a:lnSpc>
              <a:spcBef>
                <a:spcPts val="0"/>
              </a:spcBef>
              <a:buNone/>
            </a:pPr>
            <a:r>
              <a:rPr lang="en-US" sz="2400" dirty="0"/>
              <a:t>Fragmented planning and delivery of care</a:t>
            </a:r>
          </a:p>
          <a:p>
            <a:pPr marL="0" indent="0">
              <a:lnSpc>
                <a:spcPct val="100000"/>
              </a:lnSpc>
              <a:spcBef>
                <a:spcPts val="0"/>
              </a:spcBef>
              <a:buNone/>
            </a:pPr>
            <a:r>
              <a:rPr lang="en-US" sz="2400" dirty="0"/>
              <a:t>Disproportionate disease burden and exposure to key risk factors</a:t>
            </a:r>
          </a:p>
          <a:p>
            <a:pPr marL="0" indent="0">
              <a:lnSpc>
                <a:spcPct val="100000"/>
              </a:lnSpc>
              <a:spcBef>
                <a:spcPts val="0"/>
              </a:spcBef>
              <a:buNone/>
            </a:pPr>
            <a:r>
              <a:rPr lang="en-US" sz="2400" dirty="0"/>
              <a:t>Insufficient supply, cost, and availability of behavioral health clinicians</a:t>
            </a:r>
          </a:p>
          <a:p>
            <a:pPr marL="0" indent="0">
              <a:lnSpc>
                <a:spcPct val="100000"/>
              </a:lnSpc>
              <a:spcBef>
                <a:spcPts val="0"/>
              </a:spcBef>
              <a:buNone/>
            </a:pPr>
            <a:r>
              <a:rPr lang="en-US" sz="2400" dirty="0"/>
              <a:t>Lack of meaningful or effective care</a:t>
            </a:r>
          </a:p>
          <a:p>
            <a:pPr marL="0" indent="0">
              <a:lnSpc>
                <a:spcPct val="100000"/>
              </a:lnSpc>
              <a:spcBef>
                <a:spcPts val="0"/>
              </a:spcBef>
              <a:buNone/>
            </a:pPr>
            <a:r>
              <a:rPr lang="en-US" sz="2400" dirty="0"/>
              <a:t>Stressful society disproportionately affects poor, working class, people of color and other disadvantaged people </a:t>
            </a:r>
          </a:p>
        </p:txBody>
      </p:sp>
    </p:spTree>
    <p:extLst>
      <p:ext uri="{BB962C8B-B14F-4D97-AF65-F5344CB8AC3E}">
        <p14:creationId xmlns:p14="http://schemas.microsoft.com/office/powerpoint/2010/main" val="853972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4386-9F6A-4743-8FCA-F14D3ECC2715}"/>
              </a:ext>
            </a:extLst>
          </p:cNvPr>
          <p:cNvSpPr>
            <a:spLocks noGrp="1"/>
          </p:cNvSpPr>
          <p:nvPr>
            <p:ph type="title"/>
          </p:nvPr>
        </p:nvSpPr>
        <p:spPr/>
        <p:txBody>
          <a:bodyPr/>
          <a:lstStyle/>
          <a:p>
            <a:r>
              <a:rPr lang="en-US" dirty="0"/>
              <a:t>Why the Poor Behavioral Health Outcomes? </a:t>
            </a:r>
          </a:p>
        </p:txBody>
      </p:sp>
      <p:sp>
        <p:nvSpPr>
          <p:cNvPr id="3" name="Content Placeholder 2">
            <a:extLst>
              <a:ext uri="{FF2B5EF4-FFF2-40B4-BE49-F238E27FC236}">
                <a16:creationId xmlns:a16="http://schemas.microsoft.com/office/drawing/2014/main" id="{A7446D9B-37D7-4DE7-A773-A6E5279543E7}"/>
              </a:ext>
            </a:extLst>
          </p:cNvPr>
          <p:cNvSpPr>
            <a:spLocks noGrp="1"/>
          </p:cNvSpPr>
          <p:nvPr>
            <p:ph idx="1"/>
          </p:nvPr>
        </p:nvSpPr>
        <p:spPr>
          <a:xfrm>
            <a:off x="407964" y="1825625"/>
            <a:ext cx="8424751" cy="4153833"/>
          </a:xfrm>
        </p:spPr>
        <p:txBody>
          <a:bodyPr>
            <a:normAutofit fontScale="85000" lnSpcReduction="20000"/>
          </a:bodyPr>
          <a:lstStyle/>
          <a:p>
            <a:r>
              <a:rPr lang="en-US" dirty="0"/>
              <a:t>More specialists, fewer primary care doctors</a:t>
            </a:r>
          </a:p>
          <a:p>
            <a:r>
              <a:rPr lang="en-US" dirty="0"/>
              <a:t>Not enough mental health specialists</a:t>
            </a:r>
          </a:p>
          <a:p>
            <a:r>
              <a:rPr lang="en-US" dirty="0"/>
              <a:t>Lack of information exchange, care coordination</a:t>
            </a:r>
          </a:p>
          <a:p>
            <a:r>
              <a:rPr lang="en-US" dirty="0"/>
              <a:t>High uninsured rate</a:t>
            </a:r>
          </a:p>
          <a:p>
            <a:r>
              <a:rPr lang="en-US" dirty="0"/>
              <a:t>Prohibitive costs to access care</a:t>
            </a:r>
          </a:p>
          <a:p>
            <a:r>
              <a:rPr lang="en-US" dirty="0"/>
              <a:t>Poor management practices (unreliable systems)</a:t>
            </a:r>
          </a:p>
          <a:p>
            <a:r>
              <a:rPr lang="en-US" dirty="0"/>
              <a:t>Insufficient supply of adequately-trained behavioral health clinicians</a:t>
            </a:r>
          </a:p>
          <a:p>
            <a:r>
              <a:rPr lang="en-US" dirty="0"/>
              <a:t>Providing unnecessary or ineffective care</a:t>
            </a:r>
          </a:p>
          <a:p>
            <a:r>
              <a:rPr lang="en-US" dirty="0"/>
              <a:t>Less government spending on social services, public health</a:t>
            </a:r>
          </a:p>
          <a:p>
            <a:r>
              <a:rPr lang="en-US" b="1" dirty="0"/>
              <a:t>Fragmentation and misalignment of health services</a:t>
            </a:r>
          </a:p>
          <a:p>
            <a:pPr marL="0" indent="0">
              <a:buNone/>
            </a:pPr>
            <a:endParaRPr lang="en-US" dirty="0"/>
          </a:p>
        </p:txBody>
      </p:sp>
    </p:spTree>
    <p:extLst>
      <p:ext uri="{BB962C8B-B14F-4D97-AF65-F5344CB8AC3E}">
        <p14:creationId xmlns:p14="http://schemas.microsoft.com/office/powerpoint/2010/main" val="12614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C111-81C7-4922-828D-4CDF143298A6}"/>
              </a:ext>
            </a:extLst>
          </p:cNvPr>
          <p:cNvSpPr>
            <a:spLocks noGrp="1"/>
          </p:cNvSpPr>
          <p:nvPr>
            <p:ph type="title"/>
          </p:nvPr>
        </p:nvSpPr>
        <p:spPr>
          <a:xfrm>
            <a:off x="1041009" y="1026307"/>
            <a:ext cx="8018324" cy="3686370"/>
          </a:xfrm>
        </p:spPr>
        <p:txBody>
          <a:bodyPr>
            <a:normAutofit/>
          </a:bodyPr>
          <a:lstStyle/>
          <a:p>
            <a:r>
              <a:rPr lang="en-US" dirty="0"/>
              <a:t>Emerging Trends in US Health Care Policy &amp; Care Delivery</a:t>
            </a:r>
          </a:p>
        </p:txBody>
      </p:sp>
    </p:spTree>
    <p:extLst>
      <p:ext uri="{BB962C8B-B14F-4D97-AF65-F5344CB8AC3E}">
        <p14:creationId xmlns:p14="http://schemas.microsoft.com/office/powerpoint/2010/main" val="106196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B2A9-B5B5-43BE-BCAD-377D3AB3D62B}"/>
              </a:ext>
            </a:extLst>
          </p:cNvPr>
          <p:cNvSpPr>
            <a:spLocks noGrp="1"/>
          </p:cNvSpPr>
          <p:nvPr>
            <p:ph type="title"/>
          </p:nvPr>
        </p:nvSpPr>
        <p:spPr/>
        <p:txBody>
          <a:bodyPr/>
          <a:lstStyle/>
          <a:p>
            <a:r>
              <a:rPr lang="en-US" dirty="0"/>
              <a:t>From Volume to “Value” </a:t>
            </a:r>
          </a:p>
        </p:txBody>
      </p:sp>
      <p:sp>
        <p:nvSpPr>
          <p:cNvPr id="3" name="Content Placeholder 2">
            <a:extLst>
              <a:ext uri="{FF2B5EF4-FFF2-40B4-BE49-F238E27FC236}">
                <a16:creationId xmlns:a16="http://schemas.microsoft.com/office/drawing/2014/main" id="{15FF9B7E-6E27-4F04-842E-0DAB1DB41EED}"/>
              </a:ext>
            </a:extLst>
          </p:cNvPr>
          <p:cNvSpPr>
            <a:spLocks noGrp="1"/>
          </p:cNvSpPr>
          <p:nvPr>
            <p:ph idx="1"/>
          </p:nvPr>
        </p:nvSpPr>
        <p:spPr/>
        <p:txBody>
          <a:bodyPr>
            <a:normAutofit/>
          </a:bodyPr>
          <a:lstStyle/>
          <a:p>
            <a:pPr marL="0" indent="0">
              <a:buNone/>
            </a:pPr>
            <a:r>
              <a:rPr lang="en-US" dirty="0"/>
              <a:t>Since 2006, major shifts toward paying for health care services in ‘bundles’ or ‘budgets’ </a:t>
            </a:r>
            <a:r>
              <a:rPr lang="mr-IN" dirty="0"/>
              <a:t>–</a:t>
            </a:r>
            <a:r>
              <a:rPr lang="en-US" dirty="0"/>
              <a:t> not ‘fee-for-service’</a:t>
            </a:r>
          </a:p>
          <a:p>
            <a:pPr lvl="1">
              <a:buClr>
                <a:schemeClr val="tx1">
                  <a:lumMod val="50000"/>
                  <a:lumOff val="50000"/>
                </a:schemeClr>
              </a:buClr>
            </a:pPr>
            <a:r>
              <a:rPr lang="en-US" sz="2000" dirty="0"/>
              <a:t>Aim to change health care providers’ incentives from doing </a:t>
            </a:r>
            <a:r>
              <a:rPr lang="en-US" sz="2000" i="1" u="sng" dirty="0"/>
              <a:t>more</a:t>
            </a:r>
            <a:r>
              <a:rPr lang="en-US" sz="2000" dirty="0"/>
              <a:t> to doing </a:t>
            </a:r>
            <a:r>
              <a:rPr lang="en-US" sz="2000" i="1" u="sng" dirty="0"/>
              <a:t>what’s best</a:t>
            </a:r>
            <a:r>
              <a:rPr lang="en-US" sz="2000" i="1" dirty="0"/>
              <a:t> </a:t>
            </a:r>
            <a:r>
              <a:rPr lang="en-US" sz="2000" dirty="0"/>
              <a:t>for people’s health</a:t>
            </a:r>
          </a:p>
          <a:p>
            <a:pPr marL="0" indent="0">
              <a:buClr>
                <a:schemeClr val="tx1">
                  <a:lumMod val="50000"/>
                  <a:lumOff val="50000"/>
                </a:schemeClr>
              </a:buClr>
              <a:buNone/>
            </a:pPr>
            <a:r>
              <a:rPr lang="en-US" dirty="0"/>
              <a:t>Referred to as ‘value-based’ or ‘accountable care’</a:t>
            </a:r>
          </a:p>
          <a:p>
            <a:pPr lvl="1">
              <a:buClr>
                <a:schemeClr val="tx1">
                  <a:lumMod val="50000"/>
                  <a:lumOff val="50000"/>
                </a:schemeClr>
              </a:buClr>
            </a:pPr>
            <a:r>
              <a:rPr lang="en-US" sz="2000" dirty="0"/>
              <a:t>Distinguished from ‘Managed Care’ by adding strong features for quality assurance and financial incentives</a:t>
            </a:r>
          </a:p>
          <a:p>
            <a:pPr marL="0" indent="0">
              <a:buNone/>
            </a:pPr>
            <a:r>
              <a:rPr lang="en-US" dirty="0"/>
              <a:t>Integrating mental health and other non-medical providers became more feasible and valuable</a:t>
            </a:r>
            <a:endParaRPr lang="en-US" sz="2400" dirty="0"/>
          </a:p>
          <a:p>
            <a:endParaRPr lang="en-US" dirty="0"/>
          </a:p>
        </p:txBody>
      </p:sp>
    </p:spTree>
    <p:extLst>
      <p:ext uri="{BB962C8B-B14F-4D97-AF65-F5344CB8AC3E}">
        <p14:creationId xmlns:p14="http://schemas.microsoft.com/office/powerpoint/2010/main" val="245379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19E3-B239-4799-8886-0E710FB9E908}"/>
              </a:ext>
            </a:extLst>
          </p:cNvPr>
          <p:cNvSpPr>
            <a:spLocks noGrp="1"/>
          </p:cNvSpPr>
          <p:nvPr>
            <p:ph type="title"/>
          </p:nvPr>
        </p:nvSpPr>
        <p:spPr/>
        <p:txBody>
          <a:bodyPr/>
          <a:lstStyle/>
          <a:p>
            <a:r>
              <a:rPr lang="en-US" dirty="0"/>
              <a:t>The Quadruple Aim </a:t>
            </a:r>
          </a:p>
        </p:txBody>
      </p:sp>
      <p:sp>
        <p:nvSpPr>
          <p:cNvPr id="3" name="Content Placeholder 2">
            <a:extLst>
              <a:ext uri="{FF2B5EF4-FFF2-40B4-BE49-F238E27FC236}">
                <a16:creationId xmlns:a16="http://schemas.microsoft.com/office/drawing/2014/main" id="{3B59FBD4-A97A-4F0D-8856-ED6C4CFB8A79}"/>
              </a:ext>
            </a:extLst>
          </p:cNvPr>
          <p:cNvSpPr>
            <a:spLocks noGrp="1"/>
          </p:cNvSpPr>
          <p:nvPr>
            <p:ph idx="1"/>
          </p:nvPr>
        </p:nvSpPr>
        <p:spPr>
          <a:xfrm>
            <a:off x="407964" y="1825626"/>
            <a:ext cx="6950779" cy="4183288"/>
          </a:xfrm>
        </p:spPr>
        <p:txBody>
          <a:bodyPr>
            <a:normAutofit fontScale="77500" lnSpcReduction="20000"/>
          </a:bodyPr>
          <a:lstStyle/>
          <a:p>
            <a:pPr marL="0" indent="0">
              <a:buNone/>
            </a:pPr>
            <a:r>
              <a:rPr lang="en-US" dirty="0"/>
              <a:t>Concept introduced in 2008 by the Institute for Healthcare Improvement (IHI) as “triple aim.</a:t>
            </a:r>
          </a:p>
          <a:p>
            <a:pPr marL="914400" lvl="1" indent="-274320">
              <a:spcBef>
                <a:spcPts val="600"/>
              </a:spcBef>
              <a:buFont typeface="+mj-lt"/>
              <a:buAutoNum type="arabicPeriod"/>
            </a:pPr>
            <a:r>
              <a:rPr lang="en-US" dirty="0">
                <a:solidFill>
                  <a:schemeClr val="accent5"/>
                </a:solidFill>
              </a:rPr>
              <a:t>Improve health of populations</a:t>
            </a:r>
          </a:p>
          <a:p>
            <a:pPr marL="914400" lvl="1" indent="-274320">
              <a:spcBef>
                <a:spcPts val="600"/>
              </a:spcBef>
              <a:buFont typeface="+mj-lt"/>
              <a:buAutoNum type="arabicPeriod"/>
            </a:pPr>
            <a:r>
              <a:rPr lang="en-US" dirty="0">
                <a:solidFill>
                  <a:schemeClr val="accent5"/>
                </a:solidFill>
              </a:rPr>
              <a:t>Reduce per capita spending on health care</a:t>
            </a:r>
          </a:p>
          <a:p>
            <a:pPr marL="914400" lvl="1" indent="-274320">
              <a:spcBef>
                <a:spcPts val="600"/>
              </a:spcBef>
              <a:buFont typeface="+mj-lt"/>
              <a:buAutoNum type="arabicPeriod"/>
            </a:pPr>
            <a:r>
              <a:rPr lang="en-US" dirty="0">
                <a:solidFill>
                  <a:schemeClr val="accent5"/>
                </a:solidFill>
              </a:rPr>
              <a:t>Improve patient experience of care</a:t>
            </a:r>
          </a:p>
          <a:p>
            <a:pPr marL="182880" indent="0">
              <a:spcBef>
                <a:spcPts val="600"/>
              </a:spcBef>
              <a:buNone/>
            </a:pPr>
            <a:r>
              <a:rPr lang="en-US" dirty="0" err="1"/>
              <a:t>Bodenheimer</a:t>
            </a:r>
            <a:r>
              <a:rPr lang="en-US" dirty="0"/>
              <a:t> &amp; </a:t>
            </a:r>
            <a:r>
              <a:rPr lang="en-US" dirty="0" err="1"/>
              <a:t>Sinsky</a:t>
            </a:r>
            <a:r>
              <a:rPr lang="en-US" dirty="0"/>
              <a:t> (2014) expanded to include 4</a:t>
            </a:r>
            <a:r>
              <a:rPr lang="en-US" baseline="30000" dirty="0"/>
              <a:t>th</a:t>
            </a:r>
            <a:r>
              <a:rPr lang="en-US" dirty="0"/>
              <a:t> aim:</a:t>
            </a:r>
          </a:p>
          <a:p>
            <a:pPr marL="640080" lvl="1" indent="0">
              <a:spcBef>
                <a:spcPts val="600"/>
              </a:spcBef>
              <a:buNone/>
            </a:pPr>
            <a:r>
              <a:rPr lang="en-US" dirty="0">
                <a:solidFill>
                  <a:schemeClr val="accent5"/>
                </a:solidFill>
              </a:rPr>
              <a:t>4.Reducing burnout for providers</a:t>
            </a:r>
          </a:p>
          <a:p>
            <a:pPr marL="182880" indent="0">
              <a:spcBef>
                <a:spcPts val="600"/>
              </a:spcBef>
              <a:buNone/>
            </a:pPr>
            <a:endParaRPr lang="en-US" dirty="0"/>
          </a:p>
          <a:p>
            <a:pPr marL="182880" indent="0">
              <a:spcBef>
                <a:spcPts val="600"/>
              </a:spcBef>
              <a:buNone/>
            </a:pPr>
            <a:endParaRPr lang="en-US" dirty="0"/>
          </a:p>
          <a:p>
            <a:pPr marL="0" indent="0">
              <a:spcBef>
                <a:spcPts val="600"/>
              </a:spcBef>
              <a:buNone/>
            </a:pPr>
            <a:endParaRPr lang="en-US" dirty="0"/>
          </a:p>
          <a:p>
            <a:pPr>
              <a:spcBef>
                <a:spcPts val="600"/>
              </a:spcBef>
            </a:pPr>
            <a:r>
              <a:rPr lang="en-US" dirty="0"/>
              <a:t>This model has become a mainstream principle for health care improvement, providing a helpful “business case” and validating theory for care integration</a:t>
            </a:r>
          </a:p>
          <a:p>
            <a:endParaRPr lang="en-US" dirty="0"/>
          </a:p>
        </p:txBody>
      </p:sp>
      <p:sp>
        <p:nvSpPr>
          <p:cNvPr id="5" name="Oval 4">
            <a:extLst>
              <a:ext uri="{FF2B5EF4-FFF2-40B4-BE49-F238E27FC236}">
                <a16:creationId xmlns:a16="http://schemas.microsoft.com/office/drawing/2014/main" id="{7CA135A6-6B31-4A34-9A1E-4F16F7B46B26}"/>
              </a:ext>
            </a:extLst>
          </p:cNvPr>
          <p:cNvSpPr/>
          <p:nvPr/>
        </p:nvSpPr>
        <p:spPr>
          <a:xfrm>
            <a:off x="8338842" y="103868"/>
            <a:ext cx="2427514" cy="26937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Hebrew Light"/>
                <a:cs typeface="Arial Hebrew Light"/>
              </a:rPr>
              <a:t>EXERCISE: </a:t>
            </a:r>
            <a:r>
              <a:rPr lang="en-US" sz="1600" dirty="0">
                <a:latin typeface="Arial Hebrew Light"/>
                <a:cs typeface="Arial Hebrew Light"/>
              </a:rPr>
              <a:t>Consider how co-locating and/or integrating health care services may achieve the ‘Quadruple Aim</a:t>
            </a:r>
            <a:r>
              <a:rPr lang="en-US" dirty="0">
                <a:latin typeface="Arial Hebrew Light"/>
                <a:cs typeface="Arial Hebrew Light"/>
              </a:rPr>
              <a:t>’</a:t>
            </a:r>
          </a:p>
        </p:txBody>
      </p:sp>
      <p:pic>
        <p:nvPicPr>
          <p:cNvPr id="8" name="Picture 7">
            <a:extLst>
              <a:ext uri="{FF2B5EF4-FFF2-40B4-BE49-F238E27FC236}">
                <a16:creationId xmlns:a16="http://schemas.microsoft.com/office/drawing/2014/main" id="{853D6A66-4F2D-EE4A-A199-7599727A28E9}"/>
              </a:ext>
            </a:extLst>
          </p:cNvPr>
          <p:cNvPicPr>
            <a:picLocks noChangeAspect="1"/>
          </p:cNvPicPr>
          <p:nvPr/>
        </p:nvPicPr>
        <p:blipFill>
          <a:blip r:embed="rId3"/>
          <a:stretch>
            <a:fillRect/>
          </a:stretch>
        </p:blipFill>
        <p:spPr>
          <a:xfrm>
            <a:off x="8487228" y="3175000"/>
            <a:ext cx="3603556" cy="3603556"/>
          </a:xfrm>
          <a:prstGeom prst="rect">
            <a:avLst/>
          </a:prstGeom>
        </p:spPr>
      </p:pic>
    </p:spTree>
    <p:extLst>
      <p:ext uri="{BB962C8B-B14F-4D97-AF65-F5344CB8AC3E}">
        <p14:creationId xmlns:p14="http://schemas.microsoft.com/office/powerpoint/2010/main" val="243381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Presentation Outline</a:t>
            </a:r>
            <a:endParaRPr lang="en-US" b="1" dirty="0"/>
          </a:p>
        </p:txBody>
      </p:sp>
      <p:sp>
        <p:nvSpPr>
          <p:cNvPr id="2" name="Content Placeholder 1"/>
          <p:cNvSpPr>
            <a:spLocks noGrp="1"/>
          </p:cNvSpPr>
          <p:nvPr>
            <p:ph idx="1"/>
          </p:nvPr>
        </p:nvSpPr>
        <p:spPr>
          <a:xfrm>
            <a:off x="407963" y="1690688"/>
            <a:ext cx="11247589" cy="4477802"/>
          </a:xfrm>
        </p:spPr>
        <p:txBody>
          <a:bodyPr>
            <a:normAutofit/>
          </a:bodyPr>
          <a:lstStyle/>
          <a:p>
            <a:pPr marL="514350" indent="-514350">
              <a:lnSpc>
                <a:spcPct val="110000"/>
              </a:lnSpc>
              <a:spcBef>
                <a:spcPts val="600"/>
              </a:spcBef>
              <a:spcAft>
                <a:spcPts val="600"/>
              </a:spcAft>
              <a:buFont typeface="+mj-lt"/>
              <a:buAutoNum type="arabicPeriod"/>
            </a:pPr>
            <a:r>
              <a:rPr lang="en-US" dirty="0"/>
              <a:t>Social Work Mission &amp; Health Impact Model</a:t>
            </a:r>
          </a:p>
          <a:p>
            <a:pPr marL="514350" indent="-514350">
              <a:lnSpc>
                <a:spcPct val="110000"/>
              </a:lnSpc>
              <a:spcBef>
                <a:spcPts val="600"/>
              </a:spcBef>
              <a:spcAft>
                <a:spcPts val="600"/>
              </a:spcAft>
              <a:buFont typeface="+mj-lt"/>
              <a:buAutoNum type="arabicPeriod"/>
            </a:pPr>
            <a:r>
              <a:rPr lang="en-US" dirty="0"/>
              <a:t>Shifting American Concepts of ‘Health’</a:t>
            </a:r>
          </a:p>
          <a:p>
            <a:pPr marL="514350" indent="-514350">
              <a:lnSpc>
                <a:spcPct val="110000"/>
              </a:lnSpc>
              <a:spcBef>
                <a:spcPts val="600"/>
              </a:spcBef>
              <a:spcAft>
                <a:spcPts val="600"/>
              </a:spcAft>
              <a:buFont typeface="+mj-lt"/>
              <a:buAutoNum type="arabicPeriod"/>
            </a:pPr>
            <a:r>
              <a:rPr lang="en-US" dirty="0"/>
              <a:t>Evolution of US Health Service Delivery</a:t>
            </a:r>
          </a:p>
          <a:p>
            <a:pPr marL="514350" indent="-514350">
              <a:lnSpc>
                <a:spcPct val="110000"/>
              </a:lnSpc>
              <a:spcBef>
                <a:spcPts val="600"/>
              </a:spcBef>
              <a:spcAft>
                <a:spcPts val="600"/>
              </a:spcAft>
              <a:buFont typeface="+mj-lt"/>
              <a:buAutoNum type="arabicPeriod"/>
            </a:pPr>
            <a:r>
              <a:rPr lang="en-US" dirty="0"/>
              <a:t>Health Care’s “Quality Chasm”</a:t>
            </a:r>
          </a:p>
          <a:p>
            <a:pPr marL="514350" indent="-514350">
              <a:lnSpc>
                <a:spcPct val="110000"/>
              </a:lnSpc>
              <a:spcBef>
                <a:spcPts val="600"/>
              </a:spcBef>
              <a:spcAft>
                <a:spcPts val="600"/>
              </a:spcAft>
              <a:buFont typeface="+mj-lt"/>
              <a:buAutoNum type="arabicPeriod"/>
            </a:pPr>
            <a:r>
              <a:rPr lang="en-US" dirty="0"/>
              <a:t>Vision for Care Integration &amp; Workforce Implications</a:t>
            </a:r>
          </a:p>
          <a:p>
            <a:pPr marL="514350" indent="-514350">
              <a:lnSpc>
                <a:spcPct val="110000"/>
              </a:lnSpc>
              <a:spcBef>
                <a:spcPts val="600"/>
              </a:spcBef>
              <a:spcAft>
                <a:spcPts val="600"/>
              </a:spcAft>
              <a:buFont typeface="+mj-lt"/>
              <a:buAutoNum type="arabicPeriod"/>
            </a:pPr>
            <a:r>
              <a:rPr lang="en-US" dirty="0"/>
              <a:t>Emerging Trends in US Health Care Delivery </a:t>
            </a:r>
          </a:p>
          <a:p>
            <a:pPr marL="514350" indent="-514350">
              <a:lnSpc>
                <a:spcPct val="110000"/>
              </a:lnSpc>
              <a:spcBef>
                <a:spcPts val="600"/>
              </a:spcBef>
              <a:spcAft>
                <a:spcPts val="600"/>
              </a:spcAft>
              <a:buFont typeface="+mj-lt"/>
              <a:buAutoNum type="arabicPeriod"/>
            </a:pPr>
            <a:r>
              <a:rPr lang="en-US" dirty="0"/>
              <a:t>Public Health Social Work: Key Roles to Play in Care Integration</a:t>
            </a:r>
          </a:p>
          <a:p>
            <a:pPr marL="0" indent="0">
              <a:buNone/>
            </a:pPr>
            <a:endParaRPr lang="en-US" dirty="0"/>
          </a:p>
        </p:txBody>
      </p:sp>
    </p:spTree>
    <p:extLst>
      <p:ext uri="{BB962C8B-B14F-4D97-AF65-F5344CB8AC3E}">
        <p14:creationId xmlns:p14="http://schemas.microsoft.com/office/powerpoint/2010/main" val="493436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F64E-EADE-4C0A-B17B-DFD193742F68}"/>
              </a:ext>
            </a:extLst>
          </p:cNvPr>
          <p:cNvSpPr>
            <a:spLocks noGrp="1"/>
          </p:cNvSpPr>
          <p:nvPr>
            <p:ph type="title"/>
          </p:nvPr>
        </p:nvSpPr>
        <p:spPr/>
        <p:txBody>
          <a:bodyPr/>
          <a:lstStyle/>
          <a:p>
            <a:r>
              <a:rPr lang="en-US" dirty="0"/>
              <a:t>Patient-Centered Medical Homes</a:t>
            </a:r>
          </a:p>
        </p:txBody>
      </p:sp>
      <p:sp>
        <p:nvSpPr>
          <p:cNvPr id="3" name="Content Placeholder 2">
            <a:extLst>
              <a:ext uri="{FF2B5EF4-FFF2-40B4-BE49-F238E27FC236}">
                <a16:creationId xmlns:a16="http://schemas.microsoft.com/office/drawing/2014/main" id="{DE759D15-7F0D-4B7D-A1C4-6749EAAADF43}"/>
              </a:ext>
            </a:extLst>
          </p:cNvPr>
          <p:cNvSpPr>
            <a:spLocks noGrp="1"/>
          </p:cNvSpPr>
          <p:nvPr>
            <p:ph idx="1"/>
          </p:nvPr>
        </p:nvSpPr>
        <p:spPr>
          <a:xfrm>
            <a:off x="407964" y="1825626"/>
            <a:ext cx="8424751" cy="4162798"/>
          </a:xfrm>
        </p:spPr>
        <p:txBody>
          <a:bodyPr/>
          <a:lstStyle/>
          <a:p>
            <a:pPr marL="0" indent="0">
              <a:buNone/>
            </a:pPr>
            <a:r>
              <a:rPr lang="en-US" dirty="0"/>
              <a:t>Patient-Centered Medical Home: </a:t>
            </a:r>
          </a:p>
          <a:p>
            <a:pPr marL="0" indent="0">
              <a:buNone/>
            </a:pPr>
            <a:r>
              <a:rPr lang="en-US" dirty="0"/>
              <a:t>Joint Principles (first released 2007)</a:t>
            </a:r>
          </a:p>
          <a:p>
            <a:pPr marL="693738" lvl="1" indent="-457200">
              <a:buClr>
                <a:schemeClr val="tx1">
                  <a:lumMod val="75000"/>
                  <a:lumOff val="25000"/>
                </a:schemeClr>
              </a:buClr>
              <a:buSzPct val="90000"/>
              <a:buFont typeface="+mj-lt"/>
              <a:buAutoNum type="arabicPeriod"/>
            </a:pPr>
            <a:r>
              <a:rPr lang="en-US" dirty="0"/>
              <a:t>Team-based care &amp; Practice organization</a:t>
            </a:r>
          </a:p>
          <a:p>
            <a:pPr marL="693738" lvl="1" indent="-457200">
              <a:buClr>
                <a:schemeClr val="tx1">
                  <a:lumMod val="75000"/>
                  <a:lumOff val="25000"/>
                </a:schemeClr>
              </a:buClr>
              <a:buSzPct val="90000"/>
              <a:buFont typeface="+mj-lt"/>
              <a:buAutoNum type="arabicPeriod"/>
            </a:pPr>
            <a:r>
              <a:rPr lang="en-US" dirty="0"/>
              <a:t>Knowing and Managing Your Patients</a:t>
            </a:r>
          </a:p>
          <a:p>
            <a:pPr marL="693738" lvl="1" indent="-457200">
              <a:buClr>
                <a:schemeClr val="tx1">
                  <a:lumMod val="75000"/>
                  <a:lumOff val="25000"/>
                </a:schemeClr>
              </a:buClr>
              <a:buSzPct val="90000"/>
              <a:buFont typeface="+mj-lt"/>
              <a:buAutoNum type="arabicPeriod"/>
            </a:pPr>
            <a:r>
              <a:rPr lang="en-US" dirty="0"/>
              <a:t>Patient Centered Access and Continuity</a:t>
            </a:r>
          </a:p>
          <a:p>
            <a:pPr marL="693738" lvl="1" indent="-457200">
              <a:buClr>
                <a:schemeClr val="tx1">
                  <a:lumMod val="75000"/>
                  <a:lumOff val="25000"/>
                </a:schemeClr>
              </a:buClr>
              <a:buSzPct val="90000"/>
              <a:buFont typeface="+mj-lt"/>
              <a:buAutoNum type="arabicPeriod"/>
            </a:pPr>
            <a:r>
              <a:rPr lang="en-US" dirty="0"/>
              <a:t>Care Management and Support</a:t>
            </a:r>
          </a:p>
          <a:p>
            <a:pPr marL="693738" lvl="1" indent="-457200">
              <a:buClr>
                <a:schemeClr val="tx1">
                  <a:lumMod val="75000"/>
                  <a:lumOff val="25000"/>
                </a:schemeClr>
              </a:buClr>
              <a:buSzPct val="90000"/>
              <a:buFont typeface="+mj-lt"/>
              <a:buAutoNum type="arabicPeriod"/>
            </a:pPr>
            <a:r>
              <a:rPr lang="en-US" dirty="0"/>
              <a:t>Care Coordination and Care Transitions</a:t>
            </a:r>
          </a:p>
          <a:p>
            <a:pPr marL="693738" lvl="1" indent="-457200">
              <a:buClr>
                <a:schemeClr val="tx1">
                  <a:lumMod val="75000"/>
                  <a:lumOff val="25000"/>
                </a:schemeClr>
              </a:buClr>
              <a:buSzPct val="90000"/>
              <a:buFont typeface="+mj-lt"/>
              <a:buAutoNum type="arabicPeriod"/>
            </a:pPr>
            <a:r>
              <a:rPr lang="en-US" dirty="0"/>
              <a:t>Performance Measurement and Quality Improvement</a:t>
            </a:r>
          </a:p>
          <a:p>
            <a:endParaRPr lang="en-US" dirty="0"/>
          </a:p>
        </p:txBody>
      </p:sp>
      <p:pic>
        <p:nvPicPr>
          <p:cNvPr id="5122" name="Picture 2" descr="Image result for patient centered medical home images">
            <a:extLst>
              <a:ext uri="{FF2B5EF4-FFF2-40B4-BE49-F238E27FC236}">
                <a16:creationId xmlns:a16="http://schemas.microsoft.com/office/drawing/2014/main" id="{2A11C9B5-D98E-4F55-84F7-C988D110C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765" y="2581835"/>
            <a:ext cx="4123764" cy="403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53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13267"/>
            <a:ext cx="8991600" cy="762000"/>
          </a:xfrm>
        </p:spPr>
        <p:txBody>
          <a:bodyPr>
            <a:noAutofit/>
          </a:bodyPr>
          <a:lstStyle/>
          <a:p>
            <a:r>
              <a:rPr lang="en-US" sz="3600" dirty="0">
                <a:latin typeface="Arial" panose="020B0604020202020204" pitchFamily="34" charset="0"/>
                <a:ea typeface="+mn-ea"/>
                <a:cs typeface="Arial" panose="020B0604020202020204" pitchFamily="34" charset="0"/>
              </a:rPr>
              <a:t>Social Work Workforce Expansion</a:t>
            </a:r>
          </a:p>
        </p:txBody>
      </p:sp>
      <p:sp>
        <p:nvSpPr>
          <p:cNvPr id="3" name="Content Placeholder 2"/>
          <p:cNvSpPr>
            <a:spLocks noGrp="1"/>
          </p:cNvSpPr>
          <p:nvPr>
            <p:ph idx="1"/>
          </p:nvPr>
        </p:nvSpPr>
        <p:spPr>
          <a:xfrm>
            <a:off x="389466" y="1227667"/>
            <a:ext cx="10066867" cy="5410199"/>
          </a:xfrm>
        </p:spPr>
        <p:txBody>
          <a:bodyPr>
            <a:normAutofit lnSpcReduction="10000"/>
          </a:bodyPr>
          <a:lstStyle/>
          <a:p>
            <a:pPr marL="0" indent="0">
              <a:buNone/>
            </a:pPr>
            <a:r>
              <a:rPr lang="en-US" sz="2400" dirty="0"/>
              <a:t>US Bureau of Labor Statistics predicts ~20% growth of social work jobs in the next 10 years in the health and behavioral health sectors.</a:t>
            </a:r>
            <a:endParaRPr lang="en-US" sz="2400" dirty="0">
              <a:ea typeface="Calibri" charset="0"/>
            </a:endParaRPr>
          </a:p>
          <a:p>
            <a:pPr marL="0" indent="0">
              <a:buNone/>
            </a:pPr>
            <a:r>
              <a:rPr lang="en-US" sz="2400" dirty="0">
                <a:ea typeface="Calibri" charset="0"/>
              </a:rPr>
              <a:t>Recent federal investment in social workers to expand behavioral health services. Unfortunately, stipends only for students going into direct practice and not for macro MSW students (where there is also  a need).</a:t>
            </a:r>
          </a:p>
          <a:p>
            <a:r>
              <a:rPr lang="en-US" sz="2400" dirty="0">
                <a:ea typeface="Calibri" charset="0"/>
              </a:rPr>
              <a:t>In 2014, HRSA awarded $26 million to 62 MSW programs to expand behavioral health workforce. In 2017, new grantees announced.</a:t>
            </a:r>
          </a:p>
          <a:p>
            <a:r>
              <a:rPr lang="en-US" sz="2400" dirty="0">
                <a:ea typeface="Calibri" charset="0"/>
              </a:rPr>
              <a:t>Another $54 million awarded to community health centers to hire behavioral health professionals</a:t>
            </a:r>
            <a:endParaRPr lang="en-US" sz="2400" baseline="30000" dirty="0">
              <a:ea typeface="Calibri" charset="0"/>
            </a:endParaRPr>
          </a:p>
          <a:p>
            <a:pPr marL="0" indent="0">
              <a:buNone/>
            </a:pPr>
            <a:endParaRPr lang="en-US" sz="2400" baseline="30000" dirty="0"/>
          </a:p>
          <a:p>
            <a:pPr marL="0" indent="0">
              <a:buNone/>
            </a:pPr>
            <a:r>
              <a:rPr lang="en-US" sz="2400" dirty="0">
                <a:ea typeface="Calibri" charset="0"/>
              </a:rPr>
              <a:t>Despite investment, workforce misalignment between education efforts, jobs, and policy exists</a:t>
            </a:r>
          </a:p>
          <a:p>
            <a:pPr marL="0" indent="0">
              <a:buNone/>
            </a:pPr>
            <a:endParaRPr lang="en-US" sz="2400" baseline="30000" dirty="0">
              <a:ea typeface="Calibri" charset="0"/>
            </a:endParaRPr>
          </a:p>
          <a:p>
            <a:pPr marL="0" indent="0" algn="ctr">
              <a:buNone/>
            </a:pPr>
            <a:r>
              <a:rPr lang="en-US" sz="2400" b="1" dirty="0">
                <a:solidFill>
                  <a:srgbClr val="C00000"/>
                </a:solidFill>
                <a:ea typeface="Calibri" charset="0"/>
              </a:rPr>
              <a:t>A national gap exists between those who need behavioral health services and states prepared to provide services</a:t>
            </a:r>
          </a:p>
        </p:txBody>
      </p:sp>
    </p:spTree>
    <p:extLst>
      <p:ext uri="{BB962C8B-B14F-4D97-AF65-F5344CB8AC3E}">
        <p14:creationId xmlns:p14="http://schemas.microsoft.com/office/powerpoint/2010/main" val="1126606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3A37-9ACF-4792-B53E-18D17FBBAD1B}"/>
              </a:ext>
            </a:extLst>
          </p:cNvPr>
          <p:cNvSpPr>
            <a:spLocks noGrp="1"/>
          </p:cNvSpPr>
          <p:nvPr>
            <p:ph type="title"/>
          </p:nvPr>
        </p:nvSpPr>
        <p:spPr/>
        <p:txBody>
          <a:bodyPr/>
          <a:lstStyle/>
          <a:p>
            <a:r>
              <a:rPr lang="en-US" dirty="0"/>
              <a:t>Accountable Care Organizations (ACOs) </a:t>
            </a:r>
          </a:p>
        </p:txBody>
      </p:sp>
      <p:sp>
        <p:nvSpPr>
          <p:cNvPr id="3" name="Content Placeholder 2">
            <a:extLst>
              <a:ext uri="{FF2B5EF4-FFF2-40B4-BE49-F238E27FC236}">
                <a16:creationId xmlns:a16="http://schemas.microsoft.com/office/drawing/2014/main" id="{143A1443-4245-4693-9A16-2A8418F88A43}"/>
              </a:ext>
            </a:extLst>
          </p:cNvPr>
          <p:cNvSpPr>
            <a:spLocks noGrp="1"/>
          </p:cNvSpPr>
          <p:nvPr>
            <p:ph sz="half" idx="1"/>
          </p:nvPr>
        </p:nvSpPr>
        <p:spPr>
          <a:xfrm>
            <a:off x="609600" y="1837764"/>
            <a:ext cx="4957482" cy="4553891"/>
          </a:xfrm>
        </p:spPr>
        <p:txBody>
          <a:bodyPr>
            <a:normAutofit fontScale="77500" lnSpcReduction="20000"/>
          </a:bodyPr>
          <a:lstStyle/>
          <a:p>
            <a:pPr marL="0" indent="0">
              <a:buNone/>
            </a:pPr>
            <a:r>
              <a:rPr lang="en-US" b="1" dirty="0"/>
              <a:t>ACOs</a:t>
            </a:r>
          </a:p>
          <a:p>
            <a:pPr marL="0" indent="0">
              <a:buNone/>
            </a:pPr>
            <a:r>
              <a:rPr lang="en-US" dirty="0"/>
              <a:t>A network of hospitals, clinics, physician practices and other providers who work together to provide </a:t>
            </a:r>
            <a:r>
              <a:rPr lang="en-US" i="1" u="sng" dirty="0"/>
              <a:t>coordinated, integrated care </a:t>
            </a:r>
            <a:r>
              <a:rPr lang="en-US" dirty="0"/>
              <a:t>for an assigned population who receive financial compensation for meeting patient outcomes.</a:t>
            </a:r>
          </a:p>
          <a:p>
            <a:pPr marL="0" indent="0">
              <a:buNone/>
            </a:pPr>
            <a:r>
              <a:rPr lang="en-US" dirty="0"/>
              <a:t>Term originated around 2006</a:t>
            </a:r>
          </a:p>
          <a:p>
            <a:pPr marL="0" indent="0">
              <a:buNone/>
            </a:pPr>
            <a:r>
              <a:rPr lang="en-US" dirty="0"/>
              <a:t>Since 2010, &gt; 900 ACOs have formed payment contracts with public and private insurers.</a:t>
            </a:r>
          </a:p>
          <a:p>
            <a:endParaRPr lang="en-US" dirty="0"/>
          </a:p>
        </p:txBody>
      </p:sp>
      <p:sp>
        <p:nvSpPr>
          <p:cNvPr id="4" name="Content Placeholder 3">
            <a:extLst>
              <a:ext uri="{FF2B5EF4-FFF2-40B4-BE49-F238E27FC236}">
                <a16:creationId xmlns:a16="http://schemas.microsoft.com/office/drawing/2014/main" id="{A7FCC9C5-C61B-49A8-AB20-9572E5529183}"/>
              </a:ext>
            </a:extLst>
          </p:cNvPr>
          <p:cNvSpPr>
            <a:spLocks noGrp="1"/>
          </p:cNvSpPr>
          <p:nvPr>
            <p:ph sz="half" idx="2"/>
          </p:nvPr>
        </p:nvSpPr>
        <p:spPr>
          <a:xfrm>
            <a:off x="5994400" y="1673352"/>
            <a:ext cx="4834965" cy="4718304"/>
          </a:xfrm>
        </p:spPr>
        <p:txBody>
          <a:bodyPr>
            <a:normAutofit fontScale="77500" lnSpcReduction="20000"/>
          </a:bodyPr>
          <a:lstStyle/>
          <a:p>
            <a:pPr marL="0" indent="0">
              <a:lnSpc>
                <a:spcPct val="110000"/>
              </a:lnSpc>
              <a:buNone/>
            </a:pPr>
            <a:r>
              <a:rPr lang="en-US" b="1" dirty="0"/>
              <a:t>Implications of ACOs</a:t>
            </a:r>
          </a:p>
          <a:p>
            <a:pPr marL="0" indent="0">
              <a:lnSpc>
                <a:spcPct val="110000"/>
              </a:lnSpc>
              <a:buNone/>
            </a:pPr>
            <a:r>
              <a:rPr lang="en-US" dirty="0"/>
              <a:t>ACOs have more fiscal freedom, but also risk for not over-spending and meeting quality standards.</a:t>
            </a:r>
          </a:p>
          <a:p>
            <a:pPr marL="0" indent="0">
              <a:lnSpc>
                <a:spcPct val="110000"/>
              </a:lnSpc>
              <a:buNone/>
            </a:pPr>
            <a:r>
              <a:rPr lang="en-US" dirty="0"/>
              <a:t>Can use funds more creatively to offer patients what they need to be healthy, not only what’s billable.</a:t>
            </a:r>
          </a:p>
          <a:p>
            <a:pPr marL="0" indent="0">
              <a:lnSpc>
                <a:spcPct val="110000"/>
              </a:lnSpc>
              <a:buNone/>
            </a:pPr>
            <a:r>
              <a:rPr lang="en-US" dirty="0"/>
              <a:t>Greater recognition of mental and behavioral health as critical drivers of population health and total.</a:t>
            </a:r>
          </a:p>
          <a:p>
            <a:pPr marL="0" indent="0">
              <a:lnSpc>
                <a:spcPct val="110000"/>
              </a:lnSpc>
              <a:buNone/>
            </a:pPr>
            <a:r>
              <a:rPr lang="en-US" dirty="0"/>
              <a:t>ACOs have reduced hospital and ED use, improved preventive care and chronic disease management.</a:t>
            </a:r>
          </a:p>
          <a:p>
            <a:endParaRPr lang="en-US" dirty="0"/>
          </a:p>
        </p:txBody>
      </p:sp>
    </p:spTree>
    <p:extLst>
      <p:ext uri="{BB962C8B-B14F-4D97-AF65-F5344CB8AC3E}">
        <p14:creationId xmlns:p14="http://schemas.microsoft.com/office/powerpoint/2010/main" val="177688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9759-18EB-4BC8-9448-27B878E5955B}"/>
              </a:ext>
            </a:extLst>
          </p:cNvPr>
          <p:cNvSpPr>
            <a:spLocks noGrp="1"/>
          </p:cNvSpPr>
          <p:nvPr>
            <p:ph type="title"/>
          </p:nvPr>
        </p:nvSpPr>
        <p:spPr>
          <a:xfrm>
            <a:off x="407964" y="82860"/>
            <a:ext cx="9911694" cy="1325563"/>
          </a:xfrm>
        </p:spPr>
        <p:txBody>
          <a:bodyPr/>
          <a:lstStyle/>
          <a:p>
            <a:r>
              <a:rPr lang="en-US" dirty="0"/>
              <a:t>Social Determinants of Health </a:t>
            </a:r>
          </a:p>
        </p:txBody>
      </p:sp>
      <p:sp>
        <p:nvSpPr>
          <p:cNvPr id="3" name="Content Placeholder 2">
            <a:extLst>
              <a:ext uri="{FF2B5EF4-FFF2-40B4-BE49-F238E27FC236}">
                <a16:creationId xmlns:a16="http://schemas.microsoft.com/office/drawing/2014/main" id="{08FC75AB-FCB4-4BD9-836D-594BDD4ECB86}"/>
              </a:ext>
            </a:extLst>
          </p:cNvPr>
          <p:cNvSpPr>
            <a:spLocks noGrp="1"/>
          </p:cNvSpPr>
          <p:nvPr>
            <p:ph idx="1"/>
          </p:nvPr>
        </p:nvSpPr>
        <p:spPr/>
        <p:txBody>
          <a:bodyPr>
            <a:normAutofit/>
          </a:bodyPr>
          <a:lstStyle/>
          <a:p>
            <a:pPr marL="0" indent="0">
              <a:buNone/>
            </a:pPr>
            <a:r>
              <a:rPr lang="en-US" dirty="0"/>
              <a:t>Mainstream focus on vital social, psychological, economic, &amp; environmental drivers of health </a:t>
            </a:r>
          </a:p>
          <a:p>
            <a:pPr lvl="1">
              <a:buClr>
                <a:schemeClr val="tx1">
                  <a:lumMod val="50000"/>
                  <a:lumOff val="50000"/>
                </a:schemeClr>
              </a:buClr>
            </a:pPr>
            <a:r>
              <a:rPr lang="en-US" sz="2000" dirty="0"/>
              <a:t>Catalyzed by ‘Population Health’ framework </a:t>
            </a:r>
            <a:r>
              <a:rPr lang="en-US" sz="1800" dirty="0"/>
              <a:t>(</a:t>
            </a:r>
            <a:r>
              <a:rPr lang="en-US" sz="1800" dirty="0" err="1"/>
              <a:t>Kindig</a:t>
            </a:r>
            <a:r>
              <a:rPr lang="en-US" sz="1800" dirty="0"/>
              <a:t> et al.)</a:t>
            </a:r>
          </a:p>
          <a:p>
            <a:pPr lvl="1">
              <a:buClr>
                <a:schemeClr val="tx1">
                  <a:lumMod val="50000"/>
                  <a:lumOff val="50000"/>
                </a:schemeClr>
              </a:buClr>
            </a:pPr>
            <a:r>
              <a:rPr lang="en-US" sz="2000" dirty="0"/>
              <a:t>Maslow’s Hierarchy of Needs</a:t>
            </a:r>
          </a:p>
          <a:p>
            <a:pPr lvl="1">
              <a:buClr>
                <a:schemeClr val="tx1">
                  <a:lumMod val="50000"/>
                  <a:lumOff val="50000"/>
                </a:schemeClr>
              </a:buClr>
            </a:pPr>
            <a:r>
              <a:rPr lang="en-US" sz="2000" b="1" dirty="0"/>
              <a:t>Further emphasizes the need for care integration</a:t>
            </a:r>
          </a:p>
          <a:p>
            <a:pPr marL="0" indent="0">
              <a:buNone/>
            </a:pPr>
            <a:r>
              <a:rPr lang="en-US" dirty="0"/>
              <a:t>The American ‘Health Care Paradox’</a:t>
            </a:r>
          </a:p>
          <a:p>
            <a:pPr lvl="1">
              <a:buClr>
                <a:schemeClr val="tx1">
                  <a:lumMod val="50000"/>
                  <a:lumOff val="50000"/>
                </a:schemeClr>
              </a:buClr>
            </a:pPr>
            <a:r>
              <a:rPr lang="en-US" sz="2000" dirty="0"/>
              <a:t>US spends more than all other countries on health and has some of the worst outcomes for a high income country</a:t>
            </a:r>
          </a:p>
          <a:p>
            <a:pPr lvl="1">
              <a:buClr>
                <a:schemeClr val="tx1">
                  <a:lumMod val="50000"/>
                  <a:lumOff val="50000"/>
                </a:schemeClr>
              </a:buClr>
            </a:pPr>
            <a:r>
              <a:rPr lang="en-US" sz="2000" dirty="0"/>
              <a:t>One reason: Low ratio of social service to health care spending</a:t>
            </a:r>
          </a:p>
          <a:p>
            <a:pPr lvl="1">
              <a:buClr>
                <a:schemeClr val="tx1">
                  <a:lumMod val="50000"/>
                  <a:lumOff val="50000"/>
                </a:schemeClr>
              </a:buClr>
            </a:pPr>
            <a:r>
              <a:rPr lang="en-US" sz="2000" dirty="0"/>
              <a:t>Health care = largest line item in gov’t budgets</a:t>
            </a:r>
          </a:p>
          <a:p>
            <a:pPr marL="0" indent="0">
              <a:buNone/>
            </a:pPr>
            <a:endParaRPr lang="en-US" dirty="0"/>
          </a:p>
        </p:txBody>
      </p:sp>
      <p:sp>
        <p:nvSpPr>
          <p:cNvPr id="4" name="Oval 3">
            <a:extLst>
              <a:ext uri="{FF2B5EF4-FFF2-40B4-BE49-F238E27FC236}">
                <a16:creationId xmlns:a16="http://schemas.microsoft.com/office/drawing/2014/main" id="{9A438EC4-8343-44BE-95CD-65A0774D8278}"/>
              </a:ext>
            </a:extLst>
          </p:cNvPr>
          <p:cNvSpPr/>
          <p:nvPr/>
        </p:nvSpPr>
        <p:spPr>
          <a:xfrm>
            <a:off x="8184776" y="555811"/>
            <a:ext cx="3599259" cy="3872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a:cs typeface="Arial"/>
              </a:rPr>
              <a:t>EXERCISE: Imagine your state (MA in this case) decided to remove 5% of its Medicaid budget ($800 million) and reallocate it to social services. What could your state do with that money to improve population health?</a:t>
            </a:r>
          </a:p>
        </p:txBody>
      </p:sp>
      <p:pic>
        <p:nvPicPr>
          <p:cNvPr id="5" name="Picture 4" descr="American Health Care Paradox.jpg">
            <a:extLst>
              <a:ext uri="{FF2B5EF4-FFF2-40B4-BE49-F238E27FC236}">
                <a16:creationId xmlns:a16="http://schemas.microsoft.com/office/drawing/2014/main" id="{5E5FF03E-6E72-4F83-A33D-67B0757104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169" y="4845767"/>
            <a:ext cx="1296985" cy="1890092"/>
          </a:xfrm>
          <a:prstGeom prst="rect">
            <a:avLst/>
          </a:prstGeom>
        </p:spPr>
      </p:pic>
    </p:spTree>
    <p:extLst>
      <p:ext uri="{BB962C8B-B14F-4D97-AF65-F5344CB8AC3E}">
        <p14:creationId xmlns:p14="http://schemas.microsoft.com/office/powerpoint/2010/main" val="3063485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63" y="128059"/>
            <a:ext cx="10632570" cy="1325563"/>
          </a:xfrm>
        </p:spPr>
        <p:txBody>
          <a:bodyPr>
            <a:noAutofit/>
          </a:bodyPr>
          <a:lstStyle/>
          <a:p>
            <a:r>
              <a:rPr lang="en-US" sz="3500" dirty="0">
                <a:latin typeface="Arial" panose="020B0604020202020204" pitchFamily="34" charset="0"/>
                <a:cs typeface="Arial" panose="020B0604020202020204" pitchFamily="34" charset="0"/>
              </a:rPr>
              <a:t>Healthcare Reform: Setting the Stage for Integrated Care Models </a:t>
            </a:r>
            <a:endParaRPr lang="en-US" sz="3400" baseline="30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7964" y="1453622"/>
            <a:ext cx="10480169" cy="5404378"/>
          </a:xfrm>
        </p:spPr>
        <p:txBody>
          <a:bodyPr>
            <a:normAutofit fontScale="25000" lnSpcReduction="20000"/>
          </a:bodyPr>
          <a:lstStyle/>
          <a:p>
            <a:pPr marL="0" indent="0">
              <a:buNone/>
            </a:pPr>
            <a:r>
              <a:rPr lang="en-US" sz="8000" dirty="0">
                <a:latin typeface="Arial" panose="020B0604020202020204" pitchFamily="34" charset="0"/>
                <a:cs typeface="Arial" panose="020B0604020202020204" pitchFamily="34" charset="0"/>
              </a:rPr>
              <a:t>ACA (2010) Expansion of insurance coverage </a:t>
            </a:r>
          </a:p>
          <a:p>
            <a:pPr lvl="3">
              <a:buClr>
                <a:schemeClr val="tx2"/>
              </a:buClr>
              <a:buFont typeface="Arial" panose="020B0604020202020204" pitchFamily="34" charset="0"/>
              <a:buChar char="•"/>
            </a:pPr>
            <a:r>
              <a:rPr lang="en-US" sz="8000" dirty="0">
                <a:latin typeface="Arial" panose="020B0604020202020204" pitchFamily="34" charset="0"/>
                <a:cs typeface="Arial" panose="020B0604020202020204" pitchFamily="34" charset="0"/>
              </a:rPr>
              <a:t>Medicaid (What does this look like in your state?)</a:t>
            </a:r>
            <a:endParaRPr lang="en-US" sz="8000" baseline="30000" dirty="0">
              <a:latin typeface="Arial" panose="020B0604020202020204" pitchFamily="34" charset="0"/>
              <a:cs typeface="Arial" panose="020B0604020202020204" pitchFamily="34" charset="0"/>
            </a:endParaRPr>
          </a:p>
          <a:p>
            <a:pPr lvl="3">
              <a:buClr>
                <a:schemeClr val="tx2"/>
              </a:buClr>
              <a:buFont typeface="Arial" panose="020B0604020202020204" pitchFamily="34" charset="0"/>
              <a:buChar char="•"/>
            </a:pPr>
            <a:r>
              <a:rPr lang="en-US" sz="8000" dirty="0">
                <a:latin typeface="Arial" panose="020B0604020202020204" pitchFamily="34" charset="0"/>
                <a:cs typeface="Arial" panose="020B0604020202020204" pitchFamily="34" charset="0"/>
              </a:rPr>
              <a:t>Private Insurance through health care exchanges</a:t>
            </a:r>
          </a:p>
          <a:p>
            <a:pPr marL="0" indent="0">
              <a:buNone/>
            </a:pPr>
            <a:r>
              <a:rPr lang="en-US" sz="8000" dirty="0">
                <a:latin typeface="Arial" panose="020B0604020202020204" pitchFamily="34" charset="0"/>
                <a:cs typeface="Arial" panose="020B0604020202020204" pitchFamily="34" charset="0"/>
              </a:rPr>
              <a:t>Reforms directly impacting young people and their families</a:t>
            </a:r>
          </a:p>
          <a:p>
            <a:pPr lvl="3">
              <a:buClr>
                <a:schemeClr val="tx2"/>
              </a:buClr>
              <a:buFont typeface="Arial" panose="020B0604020202020204" pitchFamily="34" charset="0"/>
              <a:buChar char="•"/>
            </a:pPr>
            <a:r>
              <a:rPr lang="en-US" sz="8000" dirty="0">
                <a:latin typeface="Arial" panose="020B0604020202020204" pitchFamily="34" charset="0"/>
                <a:cs typeface="Arial" panose="020B0604020202020204" pitchFamily="34" charset="0"/>
              </a:rPr>
              <a:t>Can not discriminate against pre-existing conditions</a:t>
            </a:r>
          </a:p>
          <a:p>
            <a:pPr lvl="3">
              <a:buClr>
                <a:schemeClr val="tx2"/>
              </a:buClr>
              <a:buFont typeface="Arial" panose="020B0604020202020204" pitchFamily="34" charset="0"/>
              <a:buChar char="•"/>
            </a:pPr>
            <a:r>
              <a:rPr lang="en-US" sz="8000" dirty="0">
                <a:latin typeface="Arial" panose="020B0604020202020204" pitchFamily="34" charset="0"/>
                <a:cs typeface="Arial" panose="020B0604020202020204" pitchFamily="34" charset="0"/>
              </a:rPr>
              <a:t>Youth aging out of foster can remain on Medicaid up through age 26</a:t>
            </a:r>
          </a:p>
          <a:p>
            <a:pPr lvl="3">
              <a:buClr>
                <a:schemeClr val="tx2"/>
              </a:buClr>
              <a:buFont typeface="Arial" panose="020B0604020202020204" pitchFamily="34" charset="0"/>
              <a:buChar char="•"/>
            </a:pPr>
            <a:r>
              <a:rPr lang="en-US" sz="8000" dirty="0">
                <a:latin typeface="Arial" panose="020B0604020202020204" pitchFamily="34" charset="0"/>
                <a:cs typeface="Arial" panose="020B0604020202020204" pitchFamily="34" charset="0"/>
              </a:rPr>
              <a:t>Youth may remain on parents’ insurance until age 26</a:t>
            </a:r>
          </a:p>
          <a:p>
            <a:pPr marL="0" indent="0">
              <a:buNone/>
            </a:pPr>
            <a:r>
              <a:rPr lang="en-US" sz="8000" dirty="0">
                <a:latin typeface="Arial" panose="020B0604020202020204" pitchFamily="34" charset="0"/>
                <a:cs typeface="Arial" panose="020B0604020202020204" pitchFamily="34" charset="0"/>
              </a:rPr>
              <a:t>Emphasis on prevention</a:t>
            </a:r>
            <a:r>
              <a:rPr lang="en-US" sz="8000" baseline="30000" dirty="0">
                <a:latin typeface="Arial" panose="020B0604020202020204" pitchFamily="34" charset="0"/>
                <a:cs typeface="Arial" panose="020B0604020202020204" pitchFamily="34" charset="0"/>
              </a:rPr>
              <a:t> </a:t>
            </a:r>
            <a:endParaRPr lang="en-US" sz="8000" dirty="0">
              <a:latin typeface="Arial" panose="020B0604020202020204" pitchFamily="34" charset="0"/>
              <a:cs typeface="Arial" panose="020B0604020202020204" pitchFamily="34" charset="0"/>
            </a:endParaRPr>
          </a:p>
          <a:p>
            <a:pPr marL="0" indent="0">
              <a:buNone/>
            </a:pPr>
            <a:r>
              <a:rPr lang="en-US" sz="8000" dirty="0">
                <a:latin typeface="Arial" panose="020B0604020202020204" pitchFamily="34" charset="0"/>
                <a:cs typeface="Arial" panose="020B0604020202020204" pitchFamily="34" charset="0"/>
              </a:rPr>
              <a:t>Reforms in reimbursement</a:t>
            </a:r>
          </a:p>
          <a:p>
            <a:pPr marL="0" indent="0">
              <a:spcBef>
                <a:spcPts val="800"/>
              </a:spcBef>
              <a:buNone/>
            </a:pPr>
            <a:r>
              <a:rPr lang="en-US" sz="8000" dirty="0">
                <a:latin typeface="Arial" panose="020B0604020202020204" pitchFamily="34" charset="0"/>
                <a:cs typeface="Arial" panose="020B0604020202020204" pitchFamily="34" charset="0"/>
              </a:rPr>
              <a:t>Early Adopters:</a:t>
            </a:r>
          </a:p>
          <a:p>
            <a:pPr lvl="1">
              <a:spcBef>
                <a:spcPts val="800"/>
              </a:spcBef>
            </a:pPr>
            <a:r>
              <a:rPr lang="en-US" sz="6800" dirty="0">
                <a:latin typeface="Arial" panose="020B0604020202020204" pitchFamily="34" charset="0"/>
                <a:cs typeface="Arial" panose="020B0604020202020204" pitchFamily="34" charset="0"/>
              </a:rPr>
              <a:t>AIMS (Advancing Integrated Mental Health Solutions) Center, Univ. of Washington</a:t>
            </a:r>
          </a:p>
          <a:p>
            <a:pPr lvl="1">
              <a:spcBef>
                <a:spcPts val="800"/>
              </a:spcBef>
            </a:pPr>
            <a:r>
              <a:rPr lang="en-US" sz="7200" dirty="0">
                <a:latin typeface="Arial" panose="020B0604020202020204" pitchFamily="34" charset="0"/>
                <a:cs typeface="Arial" panose="020B0604020202020204" pitchFamily="34" charset="0"/>
              </a:rPr>
              <a:t>Improving Mood -- Promoting Access To Collaborative Treatment (IMPACT) trial (</a:t>
            </a:r>
            <a:r>
              <a:rPr lang="en-US" sz="7200" dirty="0" err="1">
                <a:latin typeface="Arial" panose="020B0604020202020204" pitchFamily="34" charset="0"/>
                <a:cs typeface="Arial" panose="020B0604020202020204" pitchFamily="34" charset="0"/>
              </a:rPr>
              <a:t>Unutzer</a:t>
            </a:r>
            <a:r>
              <a:rPr lang="en-US" sz="7200" dirty="0">
                <a:latin typeface="Arial" panose="020B0604020202020204" pitchFamily="34" charset="0"/>
                <a:cs typeface="Arial" panose="020B0604020202020204" pitchFamily="34" charset="0"/>
              </a:rPr>
              <a:t> et al., 2002)</a:t>
            </a:r>
          </a:p>
          <a:p>
            <a:pPr lvl="1">
              <a:spcBef>
                <a:spcPts val="800"/>
              </a:spcBef>
            </a:pPr>
            <a:r>
              <a:rPr lang="en-US" sz="7200" dirty="0">
                <a:latin typeface="Arial" panose="020B0604020202020204" pitchFamily="34" charset="0"/>
                <a:cs typeface="Arial" panose="020B0604020202020204" pitchFamily="34" charset="0"/>
              </a:rPr>
              <a:t>Southcentral Foundation (Alaska) </a:t>
            </a:r>
            <a:r>
              <a:rPr lang="mr-IN" sz="7200" dirty="0">
                <a:latin typeface="Arial" panose="020B0604020202020204" pitchFamily="34" charset="0"/>
              </a:rPr>
              <a:t>–</a:t>
            </a:r>
            <a:r>
              <a:rPr lang="en-US" sz="7200" dirty="0">
                <a:latin typeface="Arial" panose="020B0604020202020204" pitchFamily="34" charset="0"/>
                <a:cs typeface="Arial" panose="020B0604020202020204" pitchFamily="34" charset="0"/>
              </a:rPr>
              <a:t> “Nuka”: </a:t>
            </a:r>
            <a:r>
              <a:rPr lang="en-US" sz="7200" dirty="0">
                <a:latin typeface="Arial" panose="020B0604020202020204" pitchFamily="34" charset="0"/>
                <a:cs typeface="Arial" panose="020B0604020202020204" pitchFamily="34" charset="0"/>
                <a:hlinkClick r:id="rId3"/>
              </a:rPr>
              <a:t>Interview with CEO Katherine Gottlieb </a:t>
            </a:r>
            <a:endParaRPr lang="en-US" sz="7200" dirty="0">
              <a:latin typeface="Arial" panose="020B0604020202020204" pitchFamily="34" charset="0"/>
              <a:cs typeface="Arial" panose="020B0604020202020204" pitchFamily="34" charset="0"/>
            </a:endParaRPr>
          </a:p>
          <a:p>
            <a:pPr lvl="1">
              <a:spcBef>
                <a:spcPts val="800"/>
              </a:spcBef>
            </a:pPr>
            <a:r>
              <a:rPr lang="en-US" sz="7200" dirty="0">
                <a:latin typeface="Arial" panose="020B0604020202020204" pitchFamily="34" charset="0"/>
                <a:cs typeface="Arial" panose="020B0604020202020204" pitchFamily="34" charset="0"/>
              </a:rPr>
              <a:t>Intermountain Health Care (Utah): </a:t>
            </a:r>
            <a:r>
              <a:rPr lang="en-US" sz="7200" dirty="0">
                <a:latin typeface="Arial" panose="020B0604020202020204" pitchFamily="34" charset="0"/>
                <a:cs typeface="Arial" panose="020B0604020202020204" pitchFamily="34" charset="0"/>
                <a:hlinkClick r:id="rId4"/>
              </a:rPr>
              <a:t>Demonstrating the value of team-based care</a:t>
            </a:r>
            <a:endParaRPr lang="en-US" sz="7200" dirty="0">
              <a:latin typeface="Arial" panose="020B0604020202020204" pitchFamily="34" charset="0"/>
              <a:cs typeface="Arial" panose="020B0604020202020204" pitchFamily="34" charset="0"/>
            </a:endParaRPr>
          </a:p>
          <a:p>
            <a:pPr lvl="1">
              <a:spcBef>
                <a:spcPts val="800"/>
              </a:spcBef>
            </a:pPr>
            <a:r>
              <a:rPr lang="en-US" sz="7200" dirty="0">
                <a:latin typeface="Arial" panose="020B0604020202020204" pitchFamily="34" charset="0"/>
                <a:cs typeface="Arial" panose="020B0604020202020204" pitchFamily="34" charset="0"/>
              </a:rPr>
              <a:t>Cherokee Health Systems (Tennessee)</a:t>
            </a:r>
          </a:p>
          <a:p>
            <a:pPr>
              <a:buFont typeface="Arial" panose="020B0604020202020204" pitchFamily="34" charset="0"/>
              <a:buChar char="•"/>
            </a:pPr>
            <a:endParaRPr lang="en-US" sz="51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5100" dirty="0">
              <a:latin typeface="Arial" panose="020B0604020202020204" pitchFamily="34" charset="0"/>
              <a:cs typeface="Arial" panose="020B0604020202020204" pitchFamily="34" charset="0"/>
            </a:endParaRPr>
          </a:p>
          <a:p>
            <a:pPr marL="118872" indent="0">
              <a:buNone/>
            </a:pPr>
            <a:endParaRPr lang="en-US" sz="5100" dirty="0"/>
          </a:p>
        </p:txBody>
      </p:sp>
    </p:spTree>
    <p:extLst>
      <p:ext uri="{BB962C8B-B14F-4D97-AF65-F5344CB8AC3E}">
        <p14:creationId xmlns:p14="http://schemas.microsoft.com/office/powerpoint/2010/main" val="213503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9451-9DC9-4C26-9676-F151CB808C24}"/>
              </a:ext>
            </a:extLst>
          </p:cNvPr>
          <p:cNvSpPr>
            <a:spLocks noGrp="1"/>
          </p:cNvSpPr>
          <p:nvPr>
            <p:ph type="title"/>
          </p:nvPr>
        </p:nvSpPr>
        <p:spPr/>
        <p:txBody>
          <a:bodyPr/>
          <a:lstStyle/>
          <a:p>
            <a:r>
              <a:rPr lang="en-US" dirty="0"/>
              <a:t>Vision for Integrated Care </a:t>
            </a:r>
          </a:p>
        </p:txBody>
      </p:sp>
      <p:sp>
        <p:nvSpPr>
          <p:cNvPr id="3" name="Content Placeholder 2">
            <a:extLst>
              <a:ext uri="{FF2B5EF4-FFF2-40B4-BE49-F238E27FC236}">
                <a16:creationId xmlns:a16="http://schemas.microsoft.com/office/drawing/2014/main" id="{0516976E-96B9-41F3-900E-6DFBD176DA37}"/>
              </a:ext>
            </a:extLst>
          </p:cNvPr>
          <p:cNvSpPr>
            <a:spLocks noGrp="1"/>
          </p:cNvSpPr>
          <p:nvPr>
            <p:ph idx="1"/>
          </p:nvPr>
        </p:nvSpPr>
        <p:spPr/>
        <p:txBody>
          <a:bodyPr>
            <a:normAutofit/>
          </a:bodyPr>
          <a:lstStyle/>
          <a:p>
            <a:r>
              <a:rPr lang="en-US" dirty="0"/>
              <a:t>Team-based care, within and across organizations</a:t>
            </a:r>
          </a:p>
          <a:p>
            <a:r>
              <a:rPr lang="en-US" dirty="0"/>
              <a:t>Co-location of services for natural, real-time handoffs</a:t>
            </a:r>
          </a:p>
          <a:p>
            <a:r>
              <a:rPr lang="en-US" dirty="0"/>
              <a:t>Fully-integrated health care practice in the “clinical microsystem” </a:t>
            </a:r>
            <a:r>
              <a:rPr lang="mr-IN" dirty="0"/>
              <a:t>–</a:t>
            </a:r>
            <a:r>
              <a:rPr lang="en-US" dirty="0"/>
              <a:t> providers from all disciplines change how they operate to incorporate new perspectives</a:t>
            </a:r>
          </a:p>
          <a:p>
            <a:r>
              <a:rPr lang="en-US" dirty="0"/>
              <a:t>Person-centered care planning with all providers</a:t>
            </a:r>
          </a:p>
          <a:p>
            <a:r>
              <a:rPr lang="en-US" dirty="0"/>
              <a:t>Seamless, reliable information sharing</a:t>
            </a:r>
          </a:p>
          <a:p>
            <a:r>
              <a:rPr lang="en-US" dirty="0"/>
              <a:t>Applicable models for diverse care delivery settings</a:t>
            </a:r>
          </a:p>
          <a:p>
            <a:endParaRPr lang="en-US" dirty="0"/>
          </a:p>
        </p:txBody>
      </p:sp>
    </p:spTree>
    <p:extLst>
      <p:ext uri="{BB962C8B-B14F-4D97-AF65-F5344CB8AC3E}">
        <p14:creationId xmlns:p14="http://schemas.microsoft.com/office/powerpoint/2010/main" val="3551822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867" y="1752600"/>
            <a:ext cx="6798735" cy="4800600"/>
          </a:xfrm>
        </p:spPr>
        <p:txBody>
          <a:bodyPr>
            <a:normAutofit/>
          </a:bodyPr>
          <a:lstStyle/>
          <a:p>
            <a:pPr>
              <a:buFont typeface="Arial" panose="020B0604020202020204" pitchFamily="34" charset="0"/>
              <a:buChar char="•"/>
            </a:pPr>
            <a:r>
              <a:rPr lang="en-US" dirty="0"/>
              <a:t>Integrated care is “</a:t>
            </a:r>
            <a:r>
              <a:rPr lang="en-US" b="1" dirty="0"/>
              <a:t> the systematic coordination of general and behavioral healthcare</a:t>
            </a:r>
            <a:r>
              <a:rPr lang="en-US" dirty="0"/>
              <a:t>. </a:t>
            </a:r>
          </a:p>
          <a:p>
            <a:pPr>
              <a:buFont typeface="Arial" panose="020B0604020202020204" pitchFamily="34" charset="0"/>
              <a:buChar char="•"/>
            </a:pPr>
            <a:r>
              <a:rPr lang="en-US" dirty="0"/>
              <a:t>Key Characteristics include:</a:t>
            </a:r>
          </a:p>
          <a:p>
            <a:pPr lvl="1"/>
            <a:r>
              <a:rPr lang="en-US" dirty="0"/>
              <a:t>Patients have person-centered medical home where they receive all or most of their care.</a:t>
            </a:r>
          </a:p>
          <a:p>
            <a:pPr lvl="1"/>
            <a:r>
              <a:rPr lang="en-US" dirty="0"/>
              <a:t>Providers are in same facility and space</a:t>
            </a:r>
          </a:p>
          <a:p>
            <a:pPr lvl="1"/>
            <a:r>
              <a:rPr lang="en-US" dirty="0"/>
              <a:t>Providers share medical records and other electronic/organizational systems</a:t>
            </a:r>
          </a:p>
          <a:p>
            <a:pPr lvl="1"/>
            <a:r>
              <a:rPr lang="en-US" dirty="0"/>
              <a:t>Health care and behavioral health care providers work closely together in teams.</a:t>
            </a:r>
          </a:p>
          <a:p>
            <a:pPr lvl="1"/>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a:xfrm>
            <a:off x="287867" y="304800"/>
            <a:ext cx="9846733" cy="1252728"/>
          </a:xfrm>
        </p:spPr>
        <p:txBody>
          <a:bodyPr>
            <a:normAutofit fontScale="90000"/>
          </a:bodyPr>
          <a:lstStyle/>
          <a:p>
            <a:r>
              <a:rPr lang="en-US" sz="3600" dirty="0"/>
              <a:t>Relationship between </a:t>
            </a:r>
            <a:r>
              <a:rPr lang="en-US" sz="3600" dirty="0" err="1"/>
              <a:t>Interprofessional</a:t>
            </a:r>
            <a:r>
              <a:rPr lang="en-US" sz="3600" dirty="0"/>
              <a:t> Teams and Integrated Health Care</a:t>
            </a:r>
          </a:p>
        </p:txBody>
      </p:sp>
      <p:sp>
        <p:nvSpPr>
          <p:cNvPr id="5" name="Oval 4"/>
          <p:cNvSpPr/>
          <p:nvPr/>
        </p:nvSpPr>
        <p:spPr>
          <a:xfrm>
            <a:off x="7239000" y="2819400"/>
            <a:ext cx="3200400" cy="32004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t>
            </a:r>
            <a:endParaRPr lang="en-US" dirty="0"/>
          </a:p>
        </p:txBody>
      </p:sp>
      <p:grpSp>
        <p:nvGrpSpPr>
          <p:cNvPr id="6" name="Group 5"/>
          <p:cNvGrpSpPr/>
          <p:nvPr/>
        </p:nvGrpSpPr>
        <p:grpSpPr>
          <a:xfrm>
            <a:off x="7915564" y="4495800"/>
            <a:ext cx="1737360" cy="1600200"/>
            <a:chOff x="460073" y="802045"/>
            <a:chExt cx="1783080" cy="1783080"/>
          </a:xfrm>
          <a:scene3d>
            <a:camera prst="orthographicFront"/>
            <a:lightRig rig="flat" dir="t"/>
          </a:scene3d>
        </p:grpSpPr>
        <p:sp>
          <p:nvSpPr>
            <p:cNvPr id="7" name="Oval 6"/>
            <p:cNvSpPr/>
            <p:nvPr/>
          </p:nvSpPr>
          <p:spPr>
            <a:xfrm>
              <a:off x="460073" y="802045"/>
              <a:ext cx="1783080" cy="1783080"/>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4">
                <a:alpha val="50000"/>
                <a:hueOff val="0"/>
                <a:satOff val="0"/>
                <a:lumOff val="0"/>
                <a:alphaOff val="0"/>
              </a:schemeClr>
            </a:effectRef>
            <a:fontRef idx="minor">
              <a:schemeClr val="tx1"/>
            </a:fontRef>
          </p:style>
        </p:sp>
        <p:sp>
          <p:nvSpPr>
            <p:cNvPr id="8" name="Oval 4"/>
            <p:cNvSpPr/>
            <p:nvPr/>
          </p:nvSpPr>
          <p:spPr>
            <a:xfrm>
              <a:off x="604968" y="1292392"/>
              <a:ext cx="1567799" cy="980694"/>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r>
                <a:rPr lang="en-US" dirty="0">
                  <a:solidFill>
                    <a:schemeClr val="tx2"/>
                  </a:solidFill>
                </a:rPr>
                <a:t>Substance Use</a:t>
              </a:r>
            </a:p>
          </p:txBody>
        </p:sp>
      </p:grpSp>
      <p:grpSp>
        <p:nvGrpSpPr>
          <p:cNvPr id="15" name="Group 14"/>
          <p:cNvGrpSpPr/>
          <p:nvPr/>
        </p:nvGrpSpPr>
        <p:grpSpPr>
          <a:xfrm>
            <a:off x="8784244" y="3505200"/>
            <a:ext cx="1600200" cy="1600200"/>
            <a:chOff x="2267517" y="1837956"/>
            <a:chExt cx="1783080" cy="1783080"/>
          </a:xfrm>
          <a:scene3d>
            <a:camera prst="orthographicFront"/>
            <a:lightRig rig="flat" dir="t"/>
          </a:scene3d>
        </p:grpSpPr>
        <p:sp>
          <p:nvSpPr>
            <p:cNvPr id="16" name="Oval 15"/>
            <p:cNvSpPr/>
            <p:nvPr/>
          </p:nvSpPr>
          <p:spPr>
            <a:xfrm>
              <a:off x="2267517" y="1837956"/>
              <a:ext cx="1783080" cy="1783080"/>
            </a:xfrm>
            <a:prstGeom prst="ellipse">
              <a:avLst/>
            </a:prstGeom>
            <a:solidFill>
              <a:srgbClr val="D02A40">
                <a:alpha val="50000"/>
              </a:srgb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3">
                <a:alpha val="50000"/>
                <a:hueOff val="0"/>
                <a:satOff val="0"/>
                <a:lumOff val="0"/>
                <a:alphaOff val="0"/>
              </a:schemeClr>
            </a:effectRef>
            <a:fontRef idx="minor">
              <a:schemeClr val="tx1"/>
            </a:fontRef>
          </p:style>
        </p:sp>
        <p:sp>
          <p:nvSpPr>
            <p:cNvPr id="17" name="Oval 4"/>
            <p:cNvSpPr/>
            <p:nvPr/>
          </p:nvSpPr>
          <p:spPr>
            <a:xfrm>
              <a:off x="2805437" y="2092682"/>
              <a:ext cx="1069848" cy="112716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r>
                <a:rPr lang="en-US" sz="1900" dirty="0">
                  <a:solidFill>
                    <a:srgbClr val="073E87"/>
                  </a:solidFill>
                </a:rPr>
                <a:t>Mental Health</a:t>
              </a:r>
            </a:p>
          </p:txBody>
        </p:sp>
      </p:grpSp>
      <p:grpSp>
        <p:nvGrpSpPr>
          <p:cNvPr id="18" name="Group 17"/>
          <p:cNvGrpSpPr/>
          <p:nvPr/>
        </p:nvGrpSpPr>
        <p:grpSpPr>
          <a:xfrm>
            <a:off x="7566030" y="3505200"/>
            <a:ext cx="1600200" cy="1600200"/>
            <a:chOff x="1139818" y="78113"/>
            <a:chExt cx="1600200" cy="1600200"/>
          </a:xfrm>
          <a:scene3d>
            <a:camera prst="orthographicFront"/>
            <a:lightRig rig="flat" dir="t"/>
          </a:scene3d>
        </p:grpSpPr>
        <p:sp>
          <p:nvSpPr>
            <p:cNvPr id="19" name="Oval 18"/>
            <p:cNvSpPr/>
            <p:nvPr/>
          </p:nvSpPr>
          <p:spPr>
            <a:xfrm>
              <a:off x="1139818" y="78113"/>
              <a:ext cx="1600200" cy="1600200"/>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2">
                <a:alpha val="50000"/>
                <a:hueOff val="0"/>
                <a:satOff val="0"/>
                <a:lumOff val="0"/>
                <a:alphaOff val="0"/>
              </a:schemeClr>
            </a:fillRef>
            <a:effectRef idx="1">
              <a:schemeClr val="accent2">
                <a:alpha val="50000"/>
                <a:hueOff val="0"/>
                <a:satOff val="0"/>
                <a:lumOff val="0"/>
                <a:alphaOff val="0"/>
              </a:schemeClr>
            </a:effectRef>
            <a:fontRef idx="minor">
              <a:schemeClr val="tx1"/>
            </a:fontRef>
          </p:style>
          <p:txBody>
            <a:bodyPr/>
            <a:lstStyle/>
            <a:p>
              <a:endParaRPr lang="en-US" dirty="0"/>
            </a:p>
          </p:txBody>
        </p:sp>
        <p:sp>
          <p:nvSpPr>
            <p:cNvPr id="20" name="Oval 4"/>
            <p:cNvSpPr/>
            <p:nvPr/>
          </p:nvSpPr>
          <p:spPr>
            <a:xfrm>
              <a:off x="1269988" y="386427"/>
              <a:ext cx="1415166" cy="792805"/>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r>
                <a:rPr lang="en-US" sz="1900" dirty="0">
                  <a:solidFill>
                    <a:srgbClr val="073E87"/>
                  </a:solidFill>
                </a:rPr>
                <a:t>Primary     Care	</a:t>
              </a:r>
            </a:p>
          </p:txBody>
        </p:sp>
      </p:grpSp>
      <p:sp>
        <p:nvSpPr>
          <p:cNvPr id="21" name="TextBox 20"/>
          <p:cNvSpPr txBox="1"/>
          <p:nvPr/>
        </p:nvSpPr>
        <p:spPr>
          <a:xfrm>
            <a:off x="7915565" y="2906344"/>
            <a:ext cx="2311549" cy="400110"/>
          </a:xfrm>
          <a:prstGeom prst="rect">
            <a:avLst/>
          </a:prstGeom>
          <a:noFill/>
        </p:spPr>
        <p:txBody>
          <a:bodyPr wrap="square" rtlCol="0">
            <a:spAutoFit/>
          </a:bodyPr>
          <a:lstStyle/>
          <a:p>
            <a:r>
              <a:rPr lang="en-US" sz="2000" b="1" dirty="0"/>
              <a:t>   PREVENTION</a:t>
            </a:r>
          </a:p>
        </p:txBody>
      </p:sp>
    </p:spTree>
    <p:extLst>
      <p:ext uri="{BB962C8B-B14F-4D97-AF65-F5344CB8AC3E}">
        <p14:creationId xmlns:p14="http://schemas.microsoft.com/office/powerpoint/2010/main" val="2014139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F32E-CD1E-974E-A021-B71F4A20305B}"/>
              </a:ext>
            </a:extLst>
          </p:cNvPr>
          <p:cNvSpPr>
            <a:spLocks noGrp="1"/>
          </p:cNvSpPr>
          <p:nvPr>
            <p:ph type="title"/>
          </p:nvPr>
        </p:nvSpPr>
        <p:spPr/>
        <p:txBody>
          <a:bodyPr/>
          <a:lstStyle/>
          <a:p>
            <a:r>
              <a:rPr lang="en-US" dirty="0"/>
              <a:t>Interprofessional, Integrated Health Care </a:t>
            </a:r>
          </a:p>
        </p:txBody>
      </p:sp>
      <p:sp>
        <p:nvSpPr>
          <p:cNvPr id="3" name="Content Placeholder 2">
            <a:extLst>
              <a:ext uri="{FF2B5EF4-FFF2-40B4-BE49-F238E27FC236}">
                <a16:creationId xmlns:a16="http://schemas.microsoft.com/office/drawing/2014/main" id="{562A9655-194A-5F4D-9E2F-8CFD6172C6CD}"/>
              </a:ext>
            </a:extLst>
          </p:cNvPr>
          <p:cNvSpPr>
            <a:spLocks noGrp="1"/>
          </p:cNvSpPr>
          <p:nvPr>
            <p:ph idx="1"/>
          </p:nvPr>
        </p:nvSpPr>
        <p:spPr>
          <a:xfrm>
            <a:off x="407963" y="1690688"/>
            <a:ext cx="4284904" cy="3502482"/>
          </a:xfrm>
        </p:spPr>
        <p:txBody>
          <a:bodyPr>
            <a:normAutofit fontScale="92500" lnSpcReduction="10000"/>
          </a:bodyPr>
          <a:lstStyle/>
          <a:p>
            <a:pPr marL="0" indent="0">
              <a:buNone/>
            </a:pPr>
            <a:r>
              <a:rPr lang="en-US" dirty="0">
                <a:latin typeface="Arial "/>
              </a:rPr>
              <a:t>Integrated health care:</a:t>
            </a:r>
          </a:p>
          <a:p>
            <a:pPr marL="0" indent="0">
              <a:buNone/>
            </a:pPr>
            <a:r>
              <a:rPr lang="en-US" dirty="0">
                <a:latin typeface="Arial "/>
              </a:rPr>
              <a:t>“The management and delivery of health services so that clients receive a continuum of preventative and curative services, according to their needs over time and across different levels of the health system” </a:t>
            </a:r>
          </a:p>
          <a:p>
            <a:pPr marL="0" indent="0">
              <a:buNone/>
            </a:pPr>
            <a:r>
              <a:rPr lang="en-US" sz="1900" dirty="0">
                <a:latin typeface="Arial "/>
              </a:rPr>
              <a:t>(Waddington &amp; Egger, 2008, p. 1, )</a:t>
            </a:r>
            <a:endParaRPr lang="en-US" sz="3900" dirty="0">
              <a:latin typeface="Arial "/>
            </a:endParaRPr>
          </a:p>
        </p:txBody>
      </p:sp>
      <p:sp>
        <p:nvSpPr>
          <p:cNvPr id="8" name="Content Placeholder 2">
            <a:extLst>
              <a:ext uri="{FF2B5EF4-FFF2-40B4-BE49-F238E27FC236}">
                <a16:creationId xmlns:a16="http://schemas.microsoft.com/office/drawing/2014/main" id="{11E954D4-4C6C-DB4B-B556-283B33F5EC11}"/>
              </a:ext>
            </a:extLst>
          </p:cNvPr>
          <p:cNvSpPr txBox="1">
            <a:spLocks/>
          </p:cNvSpPr>
          <p:nvPr/>
        </p:nvSpPr>
        <p:spPr>
          <a:xfrm>
            <a:off x="5764374" y="1690688"/>
            <a:ext cx="4384223" cy="292496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29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295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295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295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29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solidFill>
                <a:latin typeface="Arial "/>
              </a:rPr>
              <a:t>Interprofessional education: </a:t>
            </a:r>
          </a:p>
          <a:p>
            <a:pPr marL="0" indent="0">
              <a:buNone/>
            </a:pPr>
            <a:r>
              <a:rPr lang="en-US" dirty="0">
                <a:solidFill>
                  <a:schemeClr val="tx1"/>
                </a:solidFill>
                <a:latin typeface="Arial "/>
              </a:rPr>
              <a:t>“When two or more professions learn about, from and with each other to enable effective collaboration and improve health outcomes”</a:t>
            </a:r>
          </a:p>
          <a:p>
            <a:pPr marL="0" indent="0">
              <a:buNone/>
            </a:pPr>
            <a:r>
              <a:rPr lang="en-US" sz="1900" dirty="0">
                <a:solidFill>
                  <a:schemeClr val="tx1"/>
                </a:solidFill>
                <a:latin typeface="Arial "/>
              </a:rPr>
              <a:t>(World Health Organization, 2010, p. 10)</a:t>
            </a:r>
          </a:p>
        </p:txBody>
      </p:sp>
      <p:sp>
        <p:nvSpPr>
          <p:cNvPr id="9" name="Rounded Rectangle 8">
            <a:extLst>
              <a:ext uri="{FF2B5EF4-FFF2-40B4-BE49-F238E27FC236}">
                <a16:creationId xmlns:a16="http://schemas.microsoft.com/office/drawing/2014/main" id="{C739310D-4BA2-2340-BE5E-18E65B6F6F8F}"/>
              </a:ext>
            </a:extLst>
          </p:cNvPr>
          <p:cNvSpPr/>
          <p:nvPr/>
        </p:nvSpPr>
        <p:spPr>
          <a:xfrm>
            <a:off x="407963" y="5179517"/>
            <a:ext cx="9582704" cy="152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Arial Black" panose="020B0A04020102020204" pitchFamily="34" charset="0"/>
              </a:rPr>
              <a:t>Evidence overwhelmingly supports IPE and Integrated Care.</a:t>
            </a:r>
          </a:p>
          <a:p>
            <a:pPr algn="ctr"/>
            <a:r>
              <a:rPr lang="en-US" sz="2500" dirty="0">
                <a:latin typeface="Arial Black" panose="020B0A04020102020204" pitchFamily="34" charset="0"/>
              </a:rPr>
              <a:t> How could this be helpful given the Covid-19 realities our world faces today?</a:t>
            </a:r>
          </a:p>
        </p:txBody>
      </p:sp>
    </p:spTree>
    <p:extLst>
      <p:ext uri="{BB962C8B-B14F-4D97-AF65-F5344CB8AC3E}">
        <p14:creationId xmlns:p14="http://schemas.microsoft.com/office/powerpoint/2010/main" val="176633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7A98-D1FB-4E3B-90C7-E7F07CBB20D6}"/>
              </a:ext>
            </a:extLst>
          </p:cNvPr>
          <p:cNvSpPr>
            <a:spLocks noGrp="1"/>
          </p:cNvSpPr>
          <p:nvPr>
            <p:ph type="title"/>
          </p:nvPr>
        </p:nvSpPr>
        <p:spPr>
          <a:xfrm>
            <a:off x="374097" y="128058"/>
            <a:ext cx="9911694" cy="1325563"/>
          </a:xfrm>
        </p:spPr>
        <p:txBody>
          <a:bodyPr>
            <a:normAutofit/>
          </a:bodyPr>
          <a:lstStyle/>
          <a:p>
            <a:r>
              <a:rPr lang="en-US" sz="3600" dirty="0"/>
              <a:t>SAMHSA-HRSA Center for Integrated Health Solutions</a:t>
            </a:r>
          </a:p>
        </p:txBody>
      </p:sp>
      <p:pic>
        <p:nvPicPr>
          <p:cNvPr id="4" name="Content Placeholder 3" descr="Screen Shot 2018-08-14 at 12.44.26 AM.png">
            <a:extLst>
              <a:ext uri="{FF2B5EF4-FFF2-40B4-BE49-F238E27FC236}">
                <a16:creationId xmlns:a16="http://schemas.microsoft.com/office/drawing/2014/main" id="{9F6BB2AF-E3BB-4906-BDC9-0E2EF2775FE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104" b="3104"/>
          <a:stretch>
            <a:fillRect/>
          </a:stretch>
        </p:blipFill>
        <p:spPr>
          <a:xfrm>
            <a:off x="242230" y="1453622"/>
            <a:ext cx="8856804" cy="5260944"/>
          </a:xfrm>
        </p:spPr>
      </p:pic>
      <p:sp>
        <p:nvSpPr>
          <p:cNvPr id="5" name="Oval 4">
            <a:extLst>
              <a:ext uri="{FF2B5EF4-FFF2-40B4-BE49-F238E27FC236}">
                <a16:creationId xmlns:a16="http://schemas.microsoft.com/office/drawing/2014/main" id="{DF1FA74F-8420-45A2-B619-85FA0D1FB6B4}"/>
              </a:ext>
            </a:extLst>
          </p:cNvPr>
          <p:cNvSpPr/>
          <p:nvPr/>
        </p:nvSpPr>
        <p:spPr>
          <a:xfrm>
            <a:off x="9128631" y="2424627"/>
            <a:ext cx="3063369" cy="3318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latin typeface="Arial Hebrew Light"/>
                <a:cs typeface="Arial Hebrew Light"/>
              </a:rPr>
              <a:t>EXERCISE: </a:t>
            </a:r>
            <a:r>
              <a:rPr lang="en-US" dirty="0">
                <a:latin typeface="Arial Hebrew Light"/>
                <a:cs typeface="Arial Hebrew Light"/>
              </a:rPr>
              <a:t>What barriers exist that could stymie efforts towards integrated care?</a:t>
            </a:r>
          </a:p>
          <a:p>
            <a:pPr lvl="0" algn="ctr"/>
            <a:r>
              <a:rPr lang="en-US" dirty="0">
                <a:latin typeface="Arial Hebrew Light"/>
                <a:cs typeface="Arial Hebrew Light"/>
              </a:rPr>
              <a:t>What do you think could facilitate this change?</a:t>
            </a:r>
          </a:p>
        </p:txBody>
      </p:sp>
    </p:spTree>
    <p:extLst>
      <p:ext uri="{BB962C8B-B14F-4D97-AF65-F5344CB8AC3E}">
        <p14:creationId xmlns:p14="http://schemas.microsoft.com/office/powerpoint/2010/main" val="2617365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D0CD-86FD-4BEE-AECC-BE55748F153C}"/>
              </a:ext>
            </a:extLst>
          </p:cNvPr>
          <p:cNvSpPr>
            <a:spLocks noGrp="1"/>
          </p:cNvSpPr>
          <p:nvPr>
            <p:ph type="title"/>
          </p:nvPr>
        </p:nvSpPr>
        <p:spPr/>
        <p:txBody>
          <a:bodyPr/>
          <a:lstStyle/>
          <a:p>
            <a:r>
              <a:rPr lang="en-US" dirty="0"/>
              <a:t>Features of Care Integration</a:t>
            </a:r>
          </a:p>
        </p:txBody>
      </p:sp>
      <p:pic>
        <p:nvPicPr>
          <p:cNvPr id="5" name="Content Placeholder 4">
            <a:extLst>
              <a:ext uri="{FF2B5EF4-FFF2-40B4-BE49-F238E27FC236}">
                <a16:creationId xmlns:a16="http://schemas.microsoft.com/office/drawing/2014/main" id="{5DF4C91E-C99B-4BFD-BEA8-B097940D0ED4}"/>
              </a:ext>
            </a:extLst>
          </p:cNvPr>
          <p:cNvPicPr>
            <a:picLocks noGrp="1" noChangeAspect="1"/>
          </p:cNvPicPr>
          <p:nvPr>
            <p:ph idx="1"/>
          </p:nvPr>
        </p:nvPicPr>
        <p:blipFill>
          <a:blip r:embed="rId3"/>
          <a:stretch>
            <a:fillRect/>
          </a:stretch>
        </p:blipFill>
        <p:spPr>
          <a:xfrm>
            <a:off x="863164" y="1537759"/>
            <a:ext cx="9456493" cy="5023997"/>
          </a:xfrm>
          <a:prstGeom prst="rect">
            <a:avLst/>
          </a:prstGeom>
        </p:spPr>
      </p:pic>
    </p:spTree>
    <p:extLst>
      <p:ext uri="{BB962C8B-B14F-4D97-AF65-F5344CB8AC3E}">
        <p14:creationId xmlns:p14="http://schemas.microsoft.com/office/powerpoint/2010/main" val="2707632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2FA9-E28A-47C8-A968-823AA5D96085}"/>
              </a:ext>
            </a:extLst>
          </p:cNvPr>
          <p:cNvSpPr>
            <a:spLocks noGrp="1"/>
          </p:cNvSpPr>
          <p:nvPr>
            <p:ph type="title"/>
          </p:nvPr>
        </p:nvSpPr>
        <p:spPr/>
        <p:txBody>
          <a:bodyPr/>
          <a:lstStyle/>
          <a:p>
            <a:r>
              <a:rPr lang="en-US" dirty="0">
                <a:latin typeface="+mj-lt"/>
              </a:rPr>
              <a:t>Social Work: Enhancing Human Well-Being</a:t>
            </a:r>
          </a:p>
        </p:txBody>
      </p:sp>
      <p:sp>
        <p:nvSpPr>
          <p:cNvPr id="3" name="Content Placeholder 2">
            <a:extLst>
              <a:ext uri="{FF2B5EF4-FFF2-40B4-BE49-F238E27FC236}">
                <a16:creationId xmlns:a16="http://schemas.microsoft.com/office/drawing/2014/main" id="{C5D94643-DCBD-4D3D-AF6A-9EF7896B2ACA}"/>
              </a:ext>
            </a:extLst>
          </p:cNvPr>
          <p:cNvSpPr>
            <a:spLocks noGrp="1"/>
          </p:cNvSpPr>
          <p:nvPr>
            <p:ph idx="1"/>
          </p:nvPr>
        </p:nvSpPr>
        <p:spPr>
          <a:xfrm>
            <a:off x="407964" y="1825626"/>
            <a:ext cx="9507001" cy="3801452"/>
          </a:xfrm>
        </p:spPr>
        <p:txBody>
          <a:bodyPr>
            <a:normAutofit fontScale="92500"/>
          </a:bodyPr>
          <a:lstStyle/>
          <a:p>
            <a:pPr marL="182880" indent="0" algn="just">
              <a:buNone/>
            </a:pPr>
            <a:r>
              <a:rPr lang="en-US" dirty="0"/>
              <a:t>“The primary mission of the social work profession is to </a:t>
            </a:r>
            <a:r>
              <a:rPr lang="en-US" b="1" u="sng" dirty="0"/>
              <a:t>enhance human well-being and help meet the basic human needs of all people</a:t>
            </a:r>
            <a:r>
              <a:rPr lang="en-US" dirty="0"/>
              <a:t>, with particular attention to the needs and empowerment of people who are vulnerable, oppressed, and living in poverty. A historic and defining feature of social work is the profession’s focus on individual well-being in a social context and the well-being of society. Fundamental to social work is attention to the environmental forces that create, contribute to, and address problems in living.”    </a:t>
            </a:r>
          </a:p>
          <a:p>
            <a:pPr marL="0" indent="0" algn="r">
              <a:spcBef>
                <a:spcPts val="1920"/>
              </a:spcBef>
              <a:buNone/>
            </a:pPr>
            <a:r>
              <a:rPr lang="en-US" b="1" i="1" dirty="0"/>
              <a:t>- NASW Code of Ethics</a:t>
            </a:r>
          </a:p>
          <a:p>
            <a:endParaRPr lang="en-US" dirty="0"/>
          </a:p>
        </p:txBody>
      </p:sp>
    </p:spTree>
    <p:extLst>
      <p:ext uri="{BB962C8B-B14F-4D97-AF65-F5344CB8AC3E}">
        <p14:creationId xmlns:p14="http://schemas.microsoft.com/office/powerpoint/2010/main" val="3369449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E5FB-04B8-48C3-90FE-5FAB2AEAAE82}"/>
              </a:ext>
            </a:extLst>
          </p:cNvPr>
          <p:cNvSpPr>
            <a:spLocks noGrp="1"/>
          </p:cNvSpPr>
          <p:nvPr>
            <p:ph type="title"/>
          </p:nvPr>
        </p:nvSpPr>
        <p:spPr>
          <a:xfrm>
            <a:off x="313766" y="87685"/>
            <a:ext cx="9911694" cy="1325563"/>
          </a:xfrm>
        </p:spPr>
        <p:txBody>
          <a:bodyPr/>
          <a:lstStyle/>
          <a:p>
            <a:r>
              <a:rPr lang="en-US" dirty="0"/>
              <a:t>“Four Quadrant” Model</a:t>
            </a:r>
          </a:p>
        </p:txBody>
      </p:sp>
      <p:pic>
        <p:nvPicPr>
          <p:cNvPr id="5" name="Content Placeholder 6" descr="Screen Shot 2018-08-14 at 12.37.36 AM.png">
            <a:extLst>
              <a:ext uri="{FF2B5EF4-FFF2-40B4-BE49-F238E27FC236}">
                <a16:creationId xmlns:a16="http://schemas.microsoft.com/office/drawing/2014/main" id="{79FBE4CF-3A62-4A42-BA87-0A6948A3C5F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59" b="72"/>
          <a:stretch/>
        </p:blipFill>
        <p:spPr>
          <a:xfrm>
            <a:off x="4527440" y="1069383"/>
            <a:ext cx="4910826" cy="5742960"/>
          </a:xfrm>
          <a:ln>
            <a:noFill/>
          </a:ln>
        </p:spPr>
      </p:pic>
      <p:sp>
        <p:nvSpPr>
          <p:cNvPr id="6" name="Rectangle 5">
            <a:extLst>
              <a:ext uri="{FF2B5EF4-FFF2-40B4-BE49-F238E27FC236}">
                <a16:creationId xmlns:a16="http://schemas.microsoft.com/office/drawing/2014/main" id="{3962B3A8-0238-4D18-98DA-2E8CF615D80E}"/>
              </a:ext>
            </a:extLst>
          </p:cNvPr>
          <p:cNvSpPr/>
          <p:nvPr/>
        </p:nvSpPr>
        <p:spPr>
          <a:xfrm>
            <a:off x="313766" y="1628507"/>
            <a:ext cx="3441710" cy="3385542"/>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Developed by the National Council for Community Behavioral Healthcare  (Introduced 2006; Revised 2009)</a:t>
            </a:r>
          </a:p>
          <a:p>
            <a:endParaRPr lang="en-US" dirty="0"/>
          </a:p>
          <a:p>
            <a:endParaRPr lang="en-US" sz="1200" dirty="0"/>
          </a:p>
          <a:p>
            <a:endParaRPr lang="en-US" sz="1200" dirty="0"/>
          </a:p>
          <a:p>
            <a:endParaRPr lang="en-US" sz="1200" dirty="0"/>
          </a:p>
          <a:p>
            <a:endParaRPr lang="en-US" sz="1200" dirty="0"/>
          </a:p>
          <a:p>
            <a:r>
              <a:rPr lang="en-US" sz="1200" dirty="0"/>
              <a:t>Mauer, Barbara J. </a:t>
            </a:r>
            <a:r>
              <a:rPr lang="en-US" sz="1200" i="1" dirty="0"/>
              <a:t>Behavioral Health/Primary Care Integration and the Person Centered Healthcare Home</a:t>
            </a:r>
            <a:r>
              <a:rPr lang="en-US" sz="1200" dirty="0"/>
              <a:t>. April 2009. The National Council for Behavioral Health Care.</a:t>
            </a:r>
          </a:p>
        </p:txBody>
      </p:sp>
    </p:spTree>
    <p:extLst>
      <p:ext uri="{BB962C8B-B14F-4D97-AF65-F5344CB8AC3E}">
        <p14:creationId xmlns:p14="http://schemas.microsoft.com/office/powerpoint/2010/main" val="3428884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8-08-24 at 1.18.04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74" r="-264" b="12994"/>
          <a:stretch/>
        </p:blipFill>
        <p:spPr>
          <a:xfrm>
            <a:off x="575733" y="139400"/>
            <a:ext cx="5435008" cy="6412937"/>
          </a:xfrm>
          <a:ln>
            <a:solidFill>
              <a:schemeClr val="tx1"/>
            </a:solidFill>
          </a:ln>
        </p:spPr>
      </p:pic>
      <p:sp>
        <p:nvSpPr>
          <p:cNvPr id="7" name="Rectangle 6"/>
          <p:cNvSpPr/>
          <p:nvPr/>
        </p:nvSpPr>
        <p:spPr>
          <a:xfrm>
            <a:off x="6253073" y="1958945"/>
            <a:ext cx="4127060" cy="4801314"/>
          </a:xfrm>
          <a:prstGeom prst="rect">
            <a:avLst/>
          </a:prstGeom>
        </p:spPr>
        <p:txBody>
          <a:bodyPr wrap="square">
            <a:spAutoFit/>
          </a:bodyPr>
          <a:lstStyle/>
          <a:p>
            <a:r>
              <a:rPr lang="en-US" b="1" dirty="0"/>
              <a:t>Collaborative Care </a:t>
            </a:r>
            <a:r>
              <a:rPr lang="en-US" dirty="0"/>
              <a:t>is associated with significant improvement in depression and anxiety outcomes compared with usual care, and represents a useful addition to clinical pathways for adult patients with depression and anxiety. </a:t>
            </a:r>
          </a:p>
          <a:p>
            <a:endParaRPr lang="en-US" dirty="0"/>
          </a:p>
          <a:p>
            <a:r>
              <a:rPr lang="en-US" dirty="0"/>
              <a:t>It involves several health professionals working with a patient to help them overcome their problems. Collaborative care often involves a medical doctor, a case manager (with training in depression and anxiety), and a mental health specialist such as a psychiatrist. The case manager has regular contact with the person and organizes care, together with the medical doctor and specialist.</a:t>
            </a:r>
          </a:p>
        </p:txBody>
      </p:sp>
      <p:sp>
        <p:nvSpPr>
          <p:cNvPr id="3" name="Title 2">
            <a:extLst>
              <a:ext uri="{FF2B5EF4-FFF2-40B4-BE49-F238E27FC236}">
                <a16:creationId xmlns:a16="http://schemas.microsoft.com/office/drawing/2014/main" id="{47876615-4B6E-1542-9FC9-4E1AC7444696}"/>
              </a:ext>
            </a:extLst>
          </p:cNvPr>
          <p:cNvSpPr>
            <a:spLocks noGrp="1"/>
          </p:cNvSpPr>
          <p:nvPr>
            <p:ph type="title"/>
          </p:nvPr>
        </p:nvSpPr>
        <p:spPr>
          <a:xfrm>
            <a:off x="6383866" y="365125"/>
            <a:ext cx="4842933" cy="1325563"/>
          </a:xfrm>
        </p:spPr>
        <p:txBody>
          <a:bodyPr/>
          <a:lstStyle/>
          <a:p>
            <a:r>
              <a:rPr lang="en-US" dirty="0"/>
              <a:t>Collaborative Care Model</a:t>
            </a:r>
          </a:p>
        </p:txBody>
      </p:sp>
    </p:spTree>
    <p:extLst>
      <p:ext uri="{BB962C8B-B14F-4D97-AF65-F5344CB8AC3E}">
        <p14:creationId xmlns:p14="http://schemas.microsoft.com/office/powerpoint/2010/main" val="416982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69" y="3640667"/>
            <a:ext cx="5867399" cy="2635750"/>
          </a:xfrm>
          <a:prstGeom prst="rect">
            <a:avLst/>
          </a:prstGeom>
        </p:spPr>
      </p:pic>
      <p:sp>
        <p:nvSpPr>
          <p:cNvPr id="2" name="Title 1"/>
          <p:cNvSpPr>
            <a:spLocks noGrp="1"/>
          </p:cNvSpPr>
          <p:nvPr>
            <p:ph type="title"/>
          </p:nvPr>
        </p:nvSpPr>
        <p:spPr>
          <a:xfrm>
            <a:off x="651935" y="251921"/>
            <a:ext cx="9143999" cy="990600"/>
          </a:xfrm>
        </p:spPr>
        <p:txBody>
          <a:bodyPr>
            <a:noAutofit/>
          </a:bodyPr>
          <a:lstStyle/>
          <a:p>
            <a:r>
              <a:rPr lang="en-US" sz="3600" dirty="0">
                <a:latin typeface="Arial" panose="020B0604020202020204" pitchFamily="34" charset="0"/>
                <a:cs typeface="Arial" panose="020B0604020202020204" pitchFamily="34" charset="0"/>
              </a:rPr>
              <a:t>Workforce Needs &amp; Social Work</a:t>
            </a:r>
          </a:p>
        </p:txBody>
      </p:sp>
      <p:sp>
        <p:nvSpPr>
          <p:cNvPr id="3" name="Content Placeholder 2"/>
          <p:cNvSpPr>
            <a:spLocks noGrp="1"/>
          </p:cNvSpPr>
          <p:nvPr>
            <p:ph idx="1"/>
          </p:nvPr>
        </p:nvSpPr>
        <p:spPr>
          <a:xfrm>
            <a:off x="186266" y="1501472"/>
            <a:ext cx="9736667" cy="5678261"/>
          </a:xfrm>
        </p:spPr>
        <p:txBody>
          <a:bodyPr>
            <a:normAutofit/>
          </a:bodyPr>
          <a:lstStyle/>
          <a:p>
            <a:pPr marL="457200" lvl="1" indent="0">
              <a:buNone/>
            </a:pPr>
            <a:r>
              <a:rPr lang="en-US" sz="2600" dirty="0"/>
              <a:t>More attention needed to train workers to adapt to new systems of care, including coordinated integrated care that focuses on primary, acute, and post-acute long term care</a:t>
            </a:r>
            <a:endParaRPr lang="en-US" sz="2600" baseline="30000" dirty="0"/>
          </a:p>
          <a:p>
            <a:pPr marL="457200" lvl="1" indent="0">
              <a:buNone/>
            </a:pPr>
            <a:endParaRPr lang="en-US" sz="1200" baseline="30000" dirty="0"/>
          </a:p>
          <a:p>
            <a:pPr marL="457200" lvl="1" indent="0">
              <a:buNone/>
            </a:pPr>
            <a:r>
              <a:rPr lang="en-US" sz="2600" dirty="0"/>
              <a:t>Training is done primarily in hospitals, while the greatest challenges are found in coordinating care in outpatient settings</a:t>
            </a:r>
            <a:endParaRPr lang="en-US" sz="2600" i="1" dirty="0"/>
          </a:p>
          <a:p>
            <a:pPr marL="457200" lvl="1" indent="0">
              <a:buNone/>
            </a:pPr>
            <a:r>
              <a:rPr lang="en-US" sz="2200" i="1" dirty="0">
                <a:solidFill>
                  <a:srgbClr val="C00000"/>
                </a:solidFill>
              </a:rPr>
              <a:t>“closer links should</a:t>
            </a:r>
          </a:p>
          <a:p>
            <a:pPr marL="457200" lvl="1" indent="0">
              <a:buNone/>
            </a:pPr>
            <a:r>
              <a:rPr lang="en-US" sz="2200" i="1" dirty="0">
                <a:solidFill>
                  <a:srgbClr val="C00000"/>
                </a:solidFill>
              </a:rPr>
              <a:t>be built between the</a:t>
            </a:r>
          </a:p>
          <a:p>
            <a:pPr marL="457200" lvl="1" indent="0">
              <a:buNone/>
            </a:pPr>
            <a:r>
              <a:rPr lang="en-US" sz="2200" i="1" dirty="0">
                <a:solidFill>
                  <a:srgbClr val="C00000"/>
                </a:solidFill>
              </a:rPr>
              <a:t>day-to-day caring </a:t>
            </a:r>
          </a:p>
          <a:p>
            <a:pPr marL="457200" lvl="1" indent="0">
              <a:buNone/>
            </a:pPr>
            <a:r>
              <a:rPr lang="en-US" sz="2200" i="1" dirty="0">
                <a:solidFill>
                  <a:srgbClr val="C00000"/>
                </a:solidFill>
              </a:rPr>
              <a:t>for patients and the</a:t>
            </a:r>
          </a:p>
          <a:p>
            <a:pPr marL="457200" lvl="1" indent="0">
              <a:buNone/>
            </a:pPr>
            <a:r>
              <a:rPr lang="en-US" sz="2200" i="1" dirty="0">
                <a:solidFill>
                  <a:srgbClr val="C00000"/>
                </a:solidFill>
              </a:rPr>
              <a:t>training of the people</a:t>
            </a:r>
          </a:p>
          <a:p>
            <a:pPr marL="457200" lvl="1" indent="0">
              <a:buNone/>
            </a:pPr>
            <a:r>
              <a:rPr lang="en-US" sz="2200" i="1" dirty="0">
                <a:solidFill>
                  <a:srgbClr val="C00000"/>
                </a:solidFill>
              </a:rPr>
              <a:t>who deliver  that care”</a:t>
            </a:r>
          </a:p>
          <a:p>
            <a:pPr marL="457200" lvl="1" indent="0">
              <a:buNone/>
            </a:pPr>
            <a:endParaRPr lang="en-US" dirty="0"/>
          </a:p>
          <a:p>
            <a:pPr lvl="1"/>
            <a:endParaRPr lang="en-US" dirty="0">
              <a:solidFill>
                <a:schemeClr val="tx2"/>
              </a:solidFill>
              <a:latin typeface="Cambria" panose="02040503050406030204" pitchFamily="18" charset="0"/>
            </a:endParaRPr>
          </a:p>
        </p:txBody>
      </p:sp>
    </p:spTree>
    <p:extLst>
      <p:ext uri="{BB962C8B-B14F-4D97-AF65-F5344CB8AC3E}">
        <p14:creationId xmlns:p14="http://schemas.microsoft.com/office/powerpoint/2010/main" val="2126641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9D2D-6C88-604E-B004-14A12BDAFB22}"/>
              </a:ext>
            </a:extLst>
          </p:cNvPr>
          <p:cNvSpPr>
            <a:spLocks noGrp="1"/>
          </p:cNvSpPr>
          <p:nvPr>
            <p:ph type="title"/>
          </p:nvPr>
        </p:nvSpPr>
        <p:spPr/>
        <p:txBody>
          <a:bodyPr>
            <a:normAutofit fontScale="90000"/>
          </a:bodyPr>
          <a:lstStyle/>
          <a:p>
            <a:r>
              <a:rPr lang="en-US" dirty="0"/>
              <a:t>Social workers are a critical workforce in integrated health settings</a:t>
            </a:r>
          </a:p>
        </p:txBody>
      </p:sp>
      <p:sp>
        <p:nvSpPr>
          <p:cNvPr id="3" name="Content Placeholder 2">
            <a:extLst>
              <a:ext uri="{FF2B5EF4-FFF2-40B4-BE49-F238E27FC236}">
                <a16:creationId xmlns:a16="http://schemas.microsoft.com/office/drawing/2014/main" id="{1DF9C781-0D43-9047-852A-C77875CE20A9}"/>
              </a:ext>
            </a:extLst>
          </p:cNvPr>
          <p:cNvSpPr>
            <a:spLocks noGrp="1"/>
          </p:cNvSpPr>
          <p:nvPr>
            <p:ph idx="1"/>
          </p:nvPr>
        </p:nvSpPr>
        <p:spPr>
          <a:xfrm>
            <a:off x="407963" y="2050709"/>
            <a:ext cx="9805181" cy="4536358"/>
          </a:xfrm>
        </p:spPr>
        <p:txBody>
          <a:bodyPr>
            <a:normAutofit fontScale="92500" lnSpcReduction="10000"/>
          </a:bodyPr>
          <a:lstStyle/>
          <a:p>
            <a:pPr marL="342900" indent="-342900">
              <a:lnSpc>
                <a:spcPct val="100000"/>
              </a:lnSpc>
              <a:buFont typeface="Arial" charset="0"/>
              <a:buChar char="•"/>
            </a:pPr>
            <a:r>
              <a:rPr lang="en-US" dirty="0">
                <a:latin typeface="Arial "/>
                <a:ea typeface="Calibri" charset="0"/>
                <a:cs typeface="Calibri" charset="0"/>
              </a:rPr>
              <a:t>Social work is one of the largest workforces providing behavioral health care in the U.S. </a:t>
            </a:r>
            <a:endParaRPr lang="en-US" baseline="30000" dirty="0">
              <a:latin typeface="Arial "/>
              <a:ea typeface="Calibri" charset="0"/>
              <a:cs typeface="Calibri" charset="0"/>
            </a:endParaRPr>
          </a:p>
          <a:p>
            <a:pPr marL="342900" indent="-342900">
              <a:lnSpc>
                <a:spcPct val="100000"/>
              </a:lnSpc>
              <a:buFont typeface="Arial" charset="0"/>
              <a:buChar char="•"/>
            </a:pPr>
            <a:r>
              <a:rPr lang="en-US" dirty="0">
                <a:latin typeface="Arial "/>
                <a:ea typeface="Calibri" charset="0"/>
                <a:cs typeface="Calibri" charset="0"/>
              </a:rPr>
              <a:t>Bureau of Labor and Statistics estimated 20% growth of social work jobs in health care by 2022 </a:t>
            </a:r>
            <a:r>
              <a:rPr lang="en-US" sz="1800" dirty="0">
                <a:latin typeface="Arial "/>
                <a:ea typeface="Calibri" charset="0"/>
                <a:cs typeface="Calibri" charset="0"/>
              </a:rPr>
              <a:t>(Bureau of Labor, 2016)</a:t>
            </a:r>
            <a:endParaRPr lang="en-US" sz="1800" baseline="30000" dirty="0">
              <a:latin typeface="Arial "/>
              <a:ea typeface="Calibri" charset="0"/>
              <a:cs typeface="Calibri" charset="0"/>
            </a:endParaRPr>
          </a:p>
          <a:p>
            <a:pPr marL="342900" indent="-342900">
              <a:lnSpc>
                <a:spcPct val="100000"/>
              </a:lnSpc>
              <a:buFont typeface="Arial" charset="0"/>
              <a:buChar char="•"/>
            </a:pPr>
            <a:r>
              <a:rPr lang="en-US" dirty="0">
                <a:latin typeface="Arial "/>
              </a:rPr>
              <a:t>Funding from HRSA for Behavioral Health Workforce Education and Training (BHWET) Grant in 2014 and 2017 funded 75+ Schools of Social Work</a:t>
            </a:r>
          </a:p>
          <a:p>
            <a:pPr marL="342900" indent="-342900">
              <a:lnSpc>
                <a:spcPct val="100000"/>
              </a:lnSpc>
              <a:buFont typeface="Arial" charset="0"/>
              <a:buChar char="•"/>
            </a:pPr>
            <a:r>
              <a:rPr lang="en-US" dirty="0">
                <a:latin typeface="Arial "/>
              </a:rPr>
              <a:t>34% of Primary Care Providers are co-located with a social worker </a:t>
            </a:r>
            <a:r>
              <a:rPr lang="en-US" sz="2000" dirty="0">
                <a:latin typeface="Arial "/>
              </a:rPr>
              <a:t>(Richman, Lombardi, &amp; Zerden, 2018)</a:t>
            </a:r>
          </a:p>
          <a:p>
            <a:pPr marL="342900" indent="-342900">
              <a:lnSpc>
                <a:spcPct val="100000"/>
              </a:lnSpc>
              <a:buFont typeface="Arial" charset="0"/>
              <a:buChar char="•"/>
            </a:pPr>
            <a:r>
              <a:rPr lang="en-US" dirty="0">
                <a:latin typeface="Arial "/>
              </a:rPr>
              <a:t>Social work became a member of the Interprofessional Education Collaborative (IPEC) in 2016</a:t>
            </a:r>
          </a:p>
          <a:p>
            <a:endParaRPr lang="en-US" dirty="0"/>
          </a:p>
        </p:txBody>
      </p:sp>
    </p:spTree>
    <p:extLst>
      <p:ext uri="{BB962C8B-B14F-4D97-AF65-F5344CB8AC3E}">
        <p14:creationId xmlns:p14="http://schemas.microsoft.com/office/powerpoint/2010/main" val="3842365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E9A1-6F81-48D6-B58F-4DC26297A4DB}"/>
              </a:ext>
            </a:extLst>
          </p:cNvPr>
          <p:cNvSpPr>
            <a:spLocks noGrp="1"/>
          </p:cNvSpPr>
          <p:nvPr>
            <p:ph type="title"/>
          </p:nvPr>
        </p:nvSpPr>
        <p:spPr>
          <a:xfrm>
            <a:off x="407964" y="81231"/>
            <a:ext cx="10367889" cy="1325563"/>
          </a:xfrm>
        </p:spPr>
        <p:txBody>
          <a:bodyPr/>
          <a:lstStyle/>
          <a:p>
            <a:r>
              <a:rPr lang="en-US" dirty="0"/>
              <a:t>Need for Public Health Social Work </a:t>
            </a:r>
          </a:p>
        </p:txBody>
      </p:sp>
      <p:sp>
        <p:nvSpPr>
          <p:cNvPr id="3" name="Content Placeholder 2">
            <a:extLst>
              <a:ext uri="{FF2B5EF4-FFF2-40B4-BE49-F238E27FC236}">
                <a16:creationId xmlns:a16="http://schemas.microsoft.com/office/drawing/2014/main" id="{CFE63B3C-2D25-4681-9C59-538680DDDE75}"/>
              </a:ext>
            </a:extLst>
          </p:cNvPr>
          <p:cNvSpPr>
            <a:spLocks noGrp="1"/>
          </p:cNvSpPr>
          <p:nvPr>
            <p:ph idx="1"/>
          </p:nvPr>
        </p:nvSpPr>
        <p:spPr>
          <a:xfrm>
            <a:off x="407964" y="1305120"/>
            <a:ext cx="10058399" cy="5166018"/>
          </a:xfrm>
        </p:spPr>
        <p:txBody>
          <a:bodyPr>
            <a:normAutofit fontScale="55000" lnSpcReduction="20000"/>
          </a:bodyPr>
          <a:lstStyle/>
          <a:p>
            <a:pPr>
              <a:lnSpc>
                <a:spcPct val="120000"/>
              </a:lnSpc>
              <a:spcBef>
                <a:spcPts val="300"/>
              </a:spcBef>
              <a:buFont typeface="+mj-lt"/>
              <a:buAutoNum type="arabicPeriod"/>
            </a:pPr>
            <a:r>
              <a:rPr lang="en-US" sz="3200" b="1" dirty="0"/>
              <a:t>Changing health care system: </a:t>
            </a:r>
            <a:r>
              <a:rPr lang="en-US" sz="3200" dirty="0"/>
              <a:t>ACA innovation, rollbacks, cost containment</a:t>
            </a:r>
          </a:p>
          <a:p>
            <a:pPr>
              <a:lnSpc>
                <a:spcPct val="120000"/>
              </a:lnSpc>
              <a:spcBef>
                <a:spcPts val="300"/>
              </a:spcBef>
              <a:buFont typeface="+mj-lt"/>
              <a:buAutoNum type="arabicPeriod"/>
            </a:pPr>
            <a:r>
              <a:rPr lang="en-US" sz="3200" b="1" dirty="0"/>
              <a:t>Worsening national health statistics: </a:t>
            </a:r>
            <a:r>
              <a:rPr lang="en-US" sz="3200" dirty="0"/>
              <a:t>decreases in life expectancy and increased infant mortality</a:t>
            </a:r>
          </a:p>
          <a:p>
            <a:pPr>
              <a:lnSpc>
                <a:spcPct val="120000"/>
              </a:lnSpc>
              <a:spcBef>
                <a:spcPts val="300"/>
              </a:spcBef>
              <a:buFont typeface="+mj-lt"/>
              <a:buAutoNum type="arabicPeriod"/>
            </a:pPr>
            <a:r>
              <a:rPr lang="en-US" sz="3200" b="1" dirty="0"/>
              <a:t>Rampant health inequities driven by social determinants:  </a:t>
            </a:r>
            <a:r>
              <a:rPr lang="en-US" sz="3200" dirty="0"/>
              <a:t>racism, sexism, economic inequality, lack of access, unraveling of ACA, attacks on immigrants. </a:t>
            </a:r>
          </a:p>
          <a:p>
            <a:pPr>
              <a:lnSpc>
                <a:spcPct val="120000"/>
              </a:lnSpc>
              <a:spcBef>
                <a:spcPts val="300"/>
              </a:spcBef>
              <a:buFont typeface="+mj-lt"/>
              <a:buAutoNum type="arabicPeriod"/>
            </a:pPr>
            <a:r>
              <a:rPr lang="en-US" sz="3200" b="1" dirty="0"/>
              <a:t>Increased number of social workers in health: </a:t>
            </a:r>
            <a:r>
              <a:rPr lang="en-US" sz="3200" dirty="0"/>
              <a:t>50% but expected to increase to 70% in a decade</a:t>
            </a:r>
          </a:p>
          <a:p>
            <a:pPr>
              <a:lnSpc>
                <a:spcPct val="120000"/>
              </a:lnSpc>
              <a:spcBef>
                <a:spcPts val="300"/>
              </a:spcBef>
              <a:buFont typeface="+mj-lt"/>
              <a:buAutoNum type="arabicPeriod"/>
            </a:pPr>
            <a:r>
              <a:rPr lang="en-US" sz="3200" b="1" dirty="0"/>
              <a:t>Demographic challenges: </a:t>
            </a:r>
            <a:r>
              <a:rPr lang="en-US" sz="3200" dirty="0"/>
              <a:t>globalization, urbanization, aging, immigration</a:t>
            </a:r>
          </a:p>
          <a:p>
            <a:pPr>
              <a:lnSpc>
                <a:spcPct val="120000"/>
              </a:lnSpc>
              <a:spcBef>
                <a:spcPts val="300"/>
              </a:spcBef>
              <a:buFont typeface="+mj-lt"/>
              <a:buAutoNum type="arabicPeriod"/>
            </a:pPr>
            <a:r>
              <a:rPr lang="en-US" sz="3200" b="1" dirty="0"/>
              <a:t>Growing emphasis on collaborative approaches: </a:t>
            </a:r>
            <a:r>
              <a:rPr lang="en-US" sz="3200" dirty="0"/>
              <a:t>strong emphasis on inter-professional and cross-sectoral initiatives </a:t>
            </a:r>
          </a:p>
          <a:p>
            <a:pPr>
              <a:lnSpc>
                <a:spcPct val="120000"/>
              </a:lnSpc>
              <a:spcBef>
                <a:spcPts val="300"/>
              </a:spcBef>
              <a:buFont typeface="+mj-lt"/>
              <a:buAutoNum type="arabicPeriod"/>
            </a:pPr>
            <a:r>
              <a:rPr lang="en-US" sz="3200" b="1" dirty="0"/>
              <a:t>Environmental issues: </a:t>
            </a:r>
            <a:r>
              <a:rPr lang="en-US" sz="3200" dirty="0"/>
              <a:t>natural disasters, climate change, terror, and war</a:t>
            </a:r>
          </a:p>
          <a:p>
            <a:pPr>
              <a:lnSpc>
                <a:spcPct val="120000"/>
              </a:lnSpc>
              <a:spcBef>
                <a:spcPts val="300"/>
              </a:spcBef>
              <a:buFont typeface="+mj-lt"/>
              <a:buAutoNum type="arabicPeriod"/>
            </a:pPr>
            <a:r>
              <a:rPr lang="en-US" sz="3200" b="1" dirty="0"/>
              <a:t>Diseases/disorders: </a:t>
            </a:r>
            <a:r>
              <a:rPr lang="en-US" sz="3200" dirty="0"/>
              <a:t>pervasive chronic disease; emerging and persistent infectious diseases, mental disorders, trauma </a:t>
            </a:r>
          </a:p>
          <a:p>
            <a:pPr>
              <a:lnSpc>
                <a:spcPct val="120000"/>
              </a:lnSpc>
              <a:spcBef>
                <a:spcPts val="300"/>
              </a:spcBef>
              <a:buFont typeface="+mj-lt"/>
              <a:buAutoNum type="arabicPeriod"/>
            </a:pPr>
            <a:r>
              <a:rPr lang="en-US" sz="3200" b="1" dirty="0"/>
              <a:t>New roles for social work: </a:t>
            </a:r>
            <a:r>
              <a:rPr lang="en-US" sz="3200" dirty="0"/>
              <a:t>integration, care coordination, behavioral health, etc. </a:t>
            </a:r>
          </a:p>
          <a:p>
            <a:pPr>
              <a:lnSpc>
                <a:spcPct val="120000"/>
              </a:lnSpc>
              <a:spcBef>
                <a:spcPts val="300"/>
              </a:spcBef>
              <a:buFont typeface="+mj-lt"/>
              <a:buAutoNum type="arabicPeriod"/>
            </a:pPr>
            <a:r>
              <a:rPr lang="en-US" sz="3200" b="1" dirty="0"/>
              <a:t>Social work broadly involved in health</a:t>
            </a:r>
            <a:r>
              <a:rPr lang="en-US" sz="3200" dirty="0"/>
              <a:t>: but under increased pressure to demonstrate impact in competitive health system </a:t>
            </a:r>
          </a:p>
          <a:p>
            <a:endParaRPr lang="en-US" dirty="0"/>
          </a:p>
        </p:txBody>
      </p:sp>
    </p:spTree>
    <p:extLst>
      <p:ext uri="{BB962C8B-B14F-4D97-AF65-F5344CB8AC3E}">
        <p14:creationId xmlns:p14="http://schemas.microsoft.com/office/powerpoint/2010/main" val="2716458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CB8D-1C48-4DDB-98E5-6F1C7D42EE68}"/>
              </a:ext>
            </a:extLst>
          </p:cNvPr>
          <p:cNvSpPr>
            <a:spLocks noGrp="1"/>
          </p:cNvSpPr>
          <p:nvPr>
            <p:ph type="title"/>
          </p:nvPr>
        </p:nvSpPr>
        <p:spPr/>
        <p:txBody>
          <a:bodyPr/>
          <a:lstStyle/>
          <a:p>
            <a:r>
              <a:rPr lang="en-US" dirty="0"/>
              <a:t>Areas for PHSW Engagement</a:t>
            </a:r>
          </a:p>
        </p:txBody>
      </p:sp>
      <p:sp>
        <p:nvSpPr>
          <p:cNvPr id="3" name="Content Placeholder 2">
            <a:extLst>
              <a:ext uri="{FF2B5EF4-FFF2-40B4-BE49-F238E27FC236}">
                <a16:creationId xmlns:a16="http://schemas.microsoft.com/office/drawing/2014/main" id="{D38A6A20-A8D2-4F2D-B46B-8A678C5E9E76}"/>
              </a:ext>
            </a:extLst>
          </p:cNvPr>
          <p:cNvSpPr>
            <a:spLocks noGrp="1"/>
          </p:cNvSpPr>
          <p:nvPr>
            <p:ph idx="1"/>
          </p:nvPr>
        </p:nvSpPr>
        <p:spPr>
          <a:xfrm>
            <a:off x="407964" y="1825626"/>
            <a:ext cx="8424751" cy="4395880"/>
          </a:xfrm>
        </p:spPr>
        <p:txBody>
          <a:bodyPr/>
          <a:lstStyle/>
          <a:p>
            <a:pPr marL="822960" lvl="1" indent="-512064">
              <a:spcBef>
                <a:spcPts val="1800"/>
              </a:spcBef>
              <a:buClr>
                <a:schemeClr val="tx2">
                  <a:lumMod val="75000"/>
                </a:schemeClr>
              </a:buClr>
              <a:buFont typeface="+mj-lt"/>
              <a:buAutoNum type="arabicParenR"/>
            </a:pPr>
            <a:r>
              <a:rPr lang="en-US" sz="2600" dirty="0"/>
              <a:t>Direct Client Services</a:t>
            </a:r>
          </a:p>
          <a:p>
            <a:pPr marL="822960" lvl="1" indent="-512064">
              <a:spcBef>
                <a:spcPts val="1800"/>
              </a:spcBef>
              <a:buClr>
                <a:schemeClr val="tx2">
                  <a:lumMod val="75000"/>
                </a:schemeClr>
              </a:buClr>
              <a:buFont typeface="+mj-lt"/>
              <a:buAutoNum type="arabicParenR"/>
            </a:pPr>
            <a:r>
              <a:rPr lang="en-US" sz="2600" dirty="0"/>
              <a:t>Clinical Practice &amp; Program Management </a:t>
            </a:r>
          </a:p>
          <a:p>
            <a:pPr marL="822960" lvl="1" indent="-512064">
              <a:spcBef>
                <a:spcPts val="1800"/>
              </a:spcBef>
              <a:buClr>
                <a:schemeClr val="tx2">
                  <a:lumMod val="75000"/>
                </a:schemeClr>
              </a:buClr>
              <a:buFont typeface="+mj-lt"/>
              <a:buAutoNum type="arabicParenR"/>
            </a:pPr>
            <a:r>
              <a:rPr lang="en-US" sz="2600" dirty="0"/>
              <a:t>Health Systems Improvement</a:t>
            </a:r>
          </a:p>
          <a:p>
            <a:pPr marL="822960" lvl="1" indent="-512064">
              <a:spcBef>
                <a:spcPts val="1800"/>
              </a:spcBef>
              <a:buClr>
                <a:schemeClr val="tx2">
                  <a:lumMod val="75000"/>
                </a:schemeClr>
              </a:buClr>
              <a:buFont typeface="+mj-lt"/>
              <a:buAutoNum type="arabicParenR"/>
            </a:pPr>
            <a:r>
              <a:rPr lang="en-US" sz="2600" dirty="0"/>
              <a:t>Community Health Assessment</a:t>
            </a:r>
          </a:p>
          <a:p>
            <a:pPr marL="822960" lvl="1" indent="-512064">
              <a:spcBef>
                <a:spcPts val="1800"/>
              </a:spcBef>
              <a:buClr>
                <a:schemeClr val="tx2">
                  <a:lumMod val="75000"/>
                </a:schemeClr>
              </a:buClr>
              <a:buFont typeface="+mj-lt"/>
              <a:buAutoNum type="arabicParenR"/>
            </a:pPr>
            <a:r>
              <a:rPr lang="en-US" sz="2600" dirty="0"/>
              <a:t>Research &amp; Evaluation</a:t>
            </a:r>
          </a:p>
          <a:p>
            <a:pPr marL="822960" lvl="1" indent="-512064">
              <a:spcBef>
                <a:spcPts val="1800"/>
              </a:spcBef>
              <a:buClr>
                <a:schemeClr val="tx2">
                  <a:lumMod val="75000"/>
                </a:schemeClr>
              </a:buClr>
              <a:buFont typeface="+mj-lt"/>
              <a:buAutoNum type="arabicParenR"/>
            </a:pPr>
            <a:r>
              <a:rPr lang="en-US" sz="2600" dirty="0"/>
              <a:t>Health Policy &amp; Advocacy</a:t>
            </a:r>
          </a:p>
          <a:p>
            <a:endParaRPr lang="en-US" dirty="0"/>
          </a:p>
        </p:txBody>
      </p:sp>
      <p:sp>
        <p:nvSpPr>
          <p:cNvPr id="5" name="Oval 4">
            <a:extLst>
              <a:ext uri="{FF2B5EF4-FFF2-40B4-BE49-F238E27FC236}">
                <a16:creationId xmlns:a16="http://schemas.microsoft.com/office/drawing/2014/main" id="{227BFAEA-2799-854E-9D81-32CB4202B4AD}"/>
              </a:ext>
            </a:extLst>
          </p:cNvPr>
          <p:cNvSpPr/>
          <p:nvPr/>
        </p:nvSpPr>
        <p:spPr>
          <a:xfrm>
            <a:off x="7689298" y="2364099"/>
            <a:ext cx="3063369" cy="3318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latin typeface="Arial Hebrew Light"/>
                <a:cs typeface="Arial Hebrew Light"/>
              </a:rPr>
              <a:t>EXERCISE: </a:t>
            </a:r>
            <a:r>
              <a:rPr lang="en-US" dirty="0">
                <a:latin typeface="Arial Hebrew Light"/>
                <a:cs typeface="Arial Hebrew Light"/>
              </a:rPr>
              <a:t>In light of the Covid-19 pandemic, how do you see PHSW engagement in action? Connect these areas of practice to the pandemic .</a:t>
            </a:r>
          </a:p>
        </p:txBody>
      </p:sp>
    </p:spTree>
    <p:extLst>
      <p:ext uri="{BB962C8B-B14F-4D97-AF65-F5344CB8AC3E}">
        <p14:creationId xmlns:p14="http://schemas.microsoft.com/office/powerpoint/2010/main" val="3846466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591C-D944-4905-942B-1AC70D14E30C}"/>
              </a:ext>
            </a:extLst>
          </p:cNvPr>
          <p:cNvSpPr>
            <a:spLocks noGrp="1"/>
          </p:cNvSpPr>
          <p:nvPr>
            <p:ph type="title"/>
          </p:nvPr>
        </p:nvSpPr>
        <p:spPr/>
        <p:txBody>
          <a:bodyPr/>
          <a:lstStyle/>
          <a:p>
            <a:r>
              <a:rPr lang="en-US" dirty="0"/>
              <a:t>Direct Client Services </a:t>
            </a:r>
          </a:p>
        </p:txBody>
      </p:sp>
      <p:sp>
        <p:nvSpPr>
          <p:cNvPr id="3" name="Content Placeholder 2">
            <a:extLst>
              <a:ext uri="{FF2B5EF4-FFF2-40B4-BE49-F238E27FC236}">
                <a16:creationId xmlns:a16="http://schemas.microsoft.com/office/drawing/2014/main" id="{15923FE8-5B41-4C32-A659-4C570B9C550E}"/>
              </a:ext>
            </a:extLst>
          </p:cNvPr>
          <p:cNvSpPr>
            <a:spLocks noGrp="1"/>
          </p:cNvSpPr>
          <p:nvPr>
            <p:ph idx="1"/>
          </p:nvPr>
        </p:nvSpPr>
        <p:spPr/>
        <p:txBody>
          <a:bodyPr>
            <a:normAutofit fontScale="92500" lnSpcReduction="10000"/>
          </a:bodyPr>
          <a:lstStyle/>
          <a:p>
            <a:pPr marL="0" indent="0">
              <a:spcBef>
                <a:spcPts val="600"/>
              </a:spcBef>
              <a:buNone/>
            </a:pPr>
            <a:r>
              <a:rPr lang="en-US" dirty="0"/>
              <a:t>Integrated clinical practice in primary care, specialty mental health, hospitals, community-based teams:</a:t>
            </a:r>
          </a:p>
          <a:p>
            <a:pPr marL="584010" lvl="1" indent="-256032"/>
            <a:r>
              <a:rPr lang="en-US" sz="1800" dirty="0"/>
              <a:t>Clinical social work (behavioral health)</a:t>
            </a:r>
          </a:p>
          <a:p>
            <a:pPr marL="584010" lvl="1" indent="-256032"/>
            <a:r>
              <a:rPr lang="en-US" sz="1800" dirty="0"/>
              <a:t>Care coordination</a:t>
            </a:r>
          </a:p>
          <a:p>
            <a:pPr marL="584010" lvl="1" indent="-256032"/>
            <a:r>
              <a:rPr lang="en-US" sz="1800" dirty="0"/>
              <a:t>Patient education &amp; navigation</a:t>
            </a:r>
          </a:p>
          <a:p>
            <a:pPr marL="584010" lvl="1" indent="-256032"/>
            <a:r>
              <a:rPr lang="en-US" sz="1800" dirty="0"/>
              <a:t>Supervise other providers practicing team-based care</a:t>
            </a:r>
          </a:p>
          <a:p>
            <a:pPr marL="0" indent="0">
              <a:spcBef>
                <a:spcPts val="1200"/>
              </a:spcBef>
              <a:buNone/>
            </a:pPr>
            <a:r>
              <a:rPr lang="en-US" dirty="0"/>
              <a:t>Case Management</a:t>
            </a:r>
          </a:p>
          <a:p>
            <a:pPr lvl="1" indent="-256032"/>
            <a:r>
              <a:rPr lang="en-US" sz="1800" dirty="0"/>
              <a:t>Assess, plan, implement, coordinate, and monitor options for services required to meet an individual’s health and human service needs.</a:t>
            </a:r>
          </a:p>
          <a:p>
            <a:pPr marL="0" indent="0">
              <a:spcBef>
                <a:spcPts val="1200"/>
              </a:spcBef>
              <a:buNone/>
            </a:pPr>
            <a:r>
              <a:rPr lang="en-US" dirty="0"/>
              <a:t>Care Management</a:t>
            </a:r>
          </a:p>
          <a:p>
            <a:pPr lvl="1" indent="-256032"/>
            <a:r>
              <a:rPr lang="en-US" sz="1800" dirty="0"/>
              <a:t>Particularly for “high-need, high-risk” individuals </a:t>
            </a:r>
            <a:r>
              <a:rPr lang="mr-IN" sz="1800" dirty="0"/>
              <a:t>–</a:t>
            </a:r>
            <a:r>
              <a:rPr lang="en-US" sz="1800" dirty="0"/>
              <a:t> the 5% of Americans who account for about 50% of all health care spending.</a:t>
            </a:r>
          </a:p>
          <a:p>
            <a:endParaRPr lang="en-US" dirty="0"/>
          </a:p>
        </p:txBody>
      </p:sp>
    </p:spTree>
    <p:extLst>
      <p:ext uri="{BB962C8B-B14F-4D97-AF65-F5344CB8AC3E}">
        <p14:creationId xmlns:p14="http://schemas.microsoft.com/office/powerpoint/2010/main" val="3028978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2B2B-5281-4399-8A66-9730CFE160DD}"/>
              </a:ext>
            </a:extLst>
          </p:cNvPr>
          <p:cNvSpPr>
            <a:spLocks noGrp="1"/>
          </p:cNvSpPr>
          <p:nvPr>
            <p:ph type="title"/>
          </p:nvPr>
        </p:nvSpPr>
        <p:spPr/>
        <p:txBody>
          <a:bodyPr/>
          <a:lstStyle/>
          <a:p>
            <a:r>
              <a:rPr lang="en-US" dirty="0"/>
              <a:t>Practice and Program Management</a:t>
            </a:r>
          </a:p>
        </p:txBody>
      </p:sp>
      <p:sp>
        <p:nvSpPr>
          <p:cNvPr id="3" name="Content Placeholder 2">
            <a:extLst>
              <a:ext uri="{FF2B5EF4-FFF2-40B4-BE49-F238E27FC236}">
                <a16:creationId xmlns:a16="http://schemas.microsoft.com/office/drawing/2014/main" id="{8BC43AC6-D32F-4448-9525-72117EF835F9}"/>
              </a:ext>
            </a:extLst>
          </p:cNvPr>
          <p:cNvSpPr>
            <a:spLocks noGrp="1"/>
          </p:cNvSpPr>
          <p:nvPr>
            <p:ph idx="1"/>
          </p:nvPr>
        </p:nvSpPr>
        <p:spPr/>
        <p:txBody>
          <a:bodyPr>
            <a:normAutofit/>
          </a:bodyPr>
          <a:lstStyle/>
          <a:p>
            <a:pPr marL="0" indent="0">
              <a:buNone/>
            </a:pPr>
            <a:r>
              <a:rPr lang="en-US" dirty="0"/>
              <a:t>Managing integrated care teams</a:t>
            </a:r>
          </a:p>
          <a:p>
            <a:pPr lvl="1"/>
            <a:r>
              <a:rPr lang="en-US" dirty="0"/>
              <a:t>Practice all clinical perspectives and blend with social work paradigms (person-centeredness, social contexts)</a:t>
            </a:r>
          </a:p>
          <a:p>
            <a:pPr marL="0" indent="0">
              <a:buNone/>
            </a:pPr>
            <a:r>
              <a:rPr lang="en-US" dirty="0"/>
              <a:t>Implementing models of integrated care</a:t>
            </a:r>
          </a:p>
          <a:p>
            <a:pPr lvl="1"/>
            <a:r>
              <a:rPr lang="en-US" dirty="0"/>
              <a:t>Translation of evidence-based models into practice</a:t>
            </a:r>
          </a:p>
          <a:p>
            <a:pPr marL="0" indent="0">
              <a:buNone/>
            </a:pPr>
            <a:r>
              <a:rPr lang="en-US" dirty="0"/>
              <a:t>Change Implementation &amp; Management</a:t>
            </a:r>
          </a:p>
          <a:p>
            <a:pPr lvl="1"/>
            <a:r>
              <a:rPr lang="en-US" sz="2000" dirty="0"/>
              <a:t>Stakeholder/Faction Engagement</a:t>
            </a:r>
          </a:p>
          <a:p>
            <a:pPr lvl="1"/>
            <a:r>
              <a:rPr lang="en-US" sz="2000" dirty="0"/>
              <a:t>‘Psychology’ of Managing Human Systems (W.E. Deming)</a:t>
            </a:r>
          </a:p>
          <a:p>
            <a:pPr lvl="1"/>
            <a:r>
              <a:rPr lang="en-US" sz="2000" dirty="0"/>
              <a:t>Force Field Analysis</a:t>
            </a:r>
          </a:p>
          <a:p>
            <a:endParaRPr lang="en-US" dirty="0"/>
          </a:p>
        </p:txBody>
      </p:sp>
    </p:spTree>
    <p:extLst>
      <p:ext uri="{BB962C8B-B14F-4D97-AF65-F5344CB8AC3E}">
        <p14:creationId xmlns:p14="http://schemas.microsoft.com/office/powerpoint/2010/main" val="2037876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47" y="410486"/>
            <a:ext cx="9375028" cy="1006762"/>
          </a:xfrm>
          <a:solidFill>
            <a:srgbClr val="E3F2C7"/>
          </a:solidFill>
        </p:spPr>
        <p:txBody>
          <a:bodyPr>
            <a:normAutofit/>
          </a:bodyPr>
          <a:lstStyle/>
          <a:p>
            <a:r>
              <a:rPr lang="en-US" dirty="0"/>
              <a:t>Areas for PHSW Engagement</a:t>
            </a:r>
          </a:p>
        </p:txBody>
      </p:sp>
      <p:graphicFrame>
        <p:nvGraphicFramePr>
          <p:cNvPr id="5" name="Content Placeholder 4"/>
          <p:cNvGraphicFramePr>
            <a:graphicFrameLocks noGrp="1"/>
          </p:cNvGraphicFramePr>
          <p:nvPr>
            <p:ph idx="1"/>
          </p:nvPr>
        </p:nvGraphicFramePr>
        <p:xfrm>
          <a:off x="7942028" y="1554174"/>
          <a:ext cx="2503723" cy="4897265"/>
        </p:xfrm>
        <a:graphic>
          <a:graphicData uri="http://schemas.openxmlformats.org/drawingml/2006/table">
            <a:tbl>
              <a:tblPr firstRow="1" bandRow="1">
                <a:tableStyleId>{46F890A9-2807-4EBB-B81D-B2AA78EC7F39}</a:tableStyleId>
              </a:tblPr>
              <a:tblGrid>
                <a:gridCol w="2503723">
                  <a:extLst>
                    <a:ext uri="{9D8B030D-6E8A-4147-A177-3AD203B41FA5}">
                      <a16:colId xmlns:a16="http://schemas.microsoft.com/office/drawing/2014/main" val="20000"/>
                    </a:ext>
                  </a:extLst>
                </a:gridCol>
              </a:tblGrid>
              <a:tr h="325839">
                <a:tc>
                  <a:txBody>
                    <a:bodyPr/>
                    <a:lstStyle/>
                    <a:p>
                      <a:r>
                        <a:rPr lang="en-US" sz="1400" dirty="0"/>
                        <a:t>Roles</a:t>
                      </a:r>
                      <a:r>
                        <a:rPr lang="en-US" sz="1400" baseline="0" dirty="0"/>
                        <a:t> for PHSW Activity</a:t>
                      </a:r>
                      <a:endParaRPr lang="en-US" sz="1400" dirty="0"/>
                    </a:p>
                  </a:txBody>
                  <a:tcPr/>
                </a:tc>
                <a:extLst>
                  <a:ext uri="{0D108BD9-81ED-4DB2-BD59-A6C34878D82A}">
                    <a16:rowId xmlns:a16="http://schemas.microsoft.com/office/drawing/2014/main" val="10000"/>
                  </a:ext>
                </a:extLst>
              </a:tr>
              <a:tr h="1128066">
                <a:tc>
                  <a:txBody>
                    <a:bodyPr/>
                    <a:lstStyle/>
                    <a:p>
                      <a:pPr>
                        <a:spcBef>
                          <a:spcPts val="300"/>
                        </a:spcBef>
                        <a:spcAft>
                          <a:spcPts val="300"/>
                        </a:spcAft>
                      </a:pPr>
                      <a:r>
                        <a:rPr lang="en-US" sz="1200" dirty="0"/>
                        <a:t>Direct interventions for individuals,</a:t>
                      </a:r>
                      <a:r>
                        <a:rPr lang="en-US" sz="1200" baseline="0" dirty="0"/>
                        <a:t> groups, and families (e.g. behavioral health, case management, patient navigation, palliative/Hospice care)</a:t>
                      </a:r>
                    </a:p>
                    <a:p>
                      <a:pPr>
                        <a:spcBef>
                          <a:spcPts val="300"/>
                        </a:spcBef>
                        <a:spcAft>
                          <a:spcPts val="300"/>
                        </a:spcAft>
                      </a:pPr>
                      <a:r>
                        <a:rPr lang="en-US" sz="1200" baseline="0" dirty="0"/>
                        <a:t>Management of clinical practice(s) and/or program(s)</a:t>
                      </a:r>
                      <a:endParaRPr lang="en-US" sz="1200" dirty="0"/>
                    </a:p>
                  </a:txBody>
                  <a:tcPr anchor="ctr"/>
                </a:tc>
                <a:extLst>
                  <a:ext uri="{0D108BD9-81ED-4DB2-BD59-A6C34878D82A}">
                    <a16:rowId xmlns:a16="http://schemas.microsoft.com/office/drawing/2014/main" val="10001"/>
                  </a:ext>
                </a:extLst>
              </a:tr>
              <a:tr h="1116512">
                <a:tc>
                  <a:txBody>
                    <a:bodyPr/>
                    <a:lstStyle/>
                    <a:p>
                      <a:pPr>
                        <a:spcBef>
                          <a:spcPts val="300"/>
                        </a:spcBef>
                        <a:spcAft>
                          <a:spcPts val="300"/>
                        </a:spcAft>
                      </a:pPr>
                      <a:r>
                        <a:rPr lang="en-US" sz="1200" dirty="0"/>
                        <a:t>Health</a:t>
                      </a:r>
                      <a:r>
                        <a:rPr lang="en-US" sz="1200" baseline="0" dirty="0"/>
                        <a:t> Education &amp; Literacy</a:t>
                      </a:r>
                    </a:p>
                    <a:p>
                      <a:pPr>
                        <a:spcBef>
                          <a:spcPts val="300"/>
                        </a:spcBef>
                        <a:spcAft>
                          <a:spcPts val="300"/>
                        </a:spcAft>
                      </a:pPr>
                      <a:r>
                        <a:rPr lang="en-US" sz="1200" baseline="0" dirty="0"/>
                        <a:t>Deliver, design, manage earlier, preventive clinical interventions (e.g. Response to adverse childhood events; First Episode Psychosis)</a:t>
                      </a:r>
                      <a:endParaRPr lang="en-US" sz="1200" dirty="0"/>
                    </a:p>
                  </a:txBody>
                  <a:tcPr anchor="ctr"/>
                </a:tc>
                <a:extLst>
                  <a:ext uri="{0D108BD9-81ED-4DB2-BD59-A6C34878D82A}">
                    <a16:rowId xmlns:a16="http://schemas.microsoft.com/office/drawing/2014/main" val="10002"/>
                  </a:ext>
                </a:extLst>
              </a:tr>
              <a:tr h="1069539">
                <a:tc>
                  <a:txBody>
                    <a:bodyPr/>
                    <a:lstStyle/>
                    <a:p>
                      <a:pPr>
                        <a:spcBef>
                          <a:spcPts val="300"/>
                        </a:spcBef>
                        <a:spcAft>
                          <a:spcPts val="300"/>
                        </a:spcAft>
                      </a:pPr>
                      <a:r>
                        <a:rPr lang="en-US" sz="1200" dirty="0"/>
                        <a:t>Care Transformation Leadership</a:t>
                      </a:r>
                    </a:p>
                    <a:p>
                      <a:pPr>
                        <a:spcBef>
                          <a:spcPts val="300"/>
                        </a:spcBef>
                        <a:spcAft>
                          <a:spcPts val="300"/>
                        </a:spcAft>
                      </a:pPr>
                      <a:r>
                        <a:rPr lang="en-US" sz="1200" dirty="0"/>
                        <a:t>Program Evaluation</a:t>
                      </a:r>
                    </a:p>
                    <a:p>
                      <a:pPr>
                        <a:spcBef>
                          <a:spcPts val="300"/>
                        </a:spcBef>
                        <a:spcAft>
                          <a:spcPts val="300"/>
                        </a:spcAft>
                      </a:pPr>
                      <a:r>
                        <a:rPr lang="en-US" sz="1200" dirty="0"/>
                        <a:t>Community Asset</a:t>
                      </a:r>
                      <a:r>
                        <a:rPr lang="en-US" sz="1200" baseline="0" dirty="0"/>
                        <a:t> Mapping &amp; </a:t>
                      </a:r>
                      <a:r>
                        <a:rPr lang="en-US" sz="1200" dirty="0"/>
                        <a:t>Health Needs</a:t>
                      </a:r>
                      <a:r>
                        <a:rPr lang="en-US" sz="1200" baseline="0" dirty="0"/>
                        <a:t> Assessment </a:t>
                      </a:r>
                      <a:endParaRPr lang="en-US" sz="1200" dirty="0"/>
                    </a:p>
                  </a:txBody>
                  <a:tcPr anchor="ctr"/>
                </a:tc>
                <a:extLst>
                  <a:ext uri="{0D108BD9-81ED-4DB2-BD59-A6C34878D82A}">
                    <a16:rowId xmlns:a16="http://schemas.microsoft.com/office/drawing/2014/main" val="10003"/>
                  </a:ext>
                </a:extLst>
              </a:tr>
              <a:tr h="1120455">
                <a:tc>
                  <a:txBody>
                    <a:bodyPr/>
                    <a:lstStyle/>
                    <a:p>
                      <a:pPr>
                        <a:spcBef>
                          <a:spcPts val="300"/>
                        </a:spcBef>
                        <a:spcAft>
                          <a:spcPts val="300"/>
                        </a:spcAft>
                      </a:pPr>
                      <a:r>
                        <a:rPr lang="en-US" sz="1200" dirty="0"/>
                        <a:t>Shaping</a:t>
                      </a:r>
                      <a:r>
                        <a:rPr lang="en-US" sz="1200" baseline="0" dirty="0"/>
                        <a:t> Social Work &amp; Public Health Education</a:t>
                      </a:r>
                    </a:p>
                    <a:p>
                      <a:pPr>
                        <a:spcBef>
                          <a:spcPts val="300"/>
                        </a:spcBef>
                        <a:spcAft>
                          <a:spcPts val="300"/>
                        </a:spcAft>
                      </a:pPr>
                      <a:r>
                        <a:rPr lang="en-US" sz="1200" baseline="0" dirty="0"/>
                        <a:t>Health Services Research </a:t>
                      </a:r>
                    </a:p>
                    <a:p>
                      <a:pPr>
                        <a:spcBef>
                          <a:spcPts val="300"/>
                        </a:spcBef>
                        <a:spcAft>
                          <a:spcPts val="300"/>
                        </a:spcAft>
                      </a:pPr>
                      <a:r>
                        <a:rPr lang="en-US" sz="1200" baseline="0" dirty="0"/>
                        <a:t>Health Policy, Legislative Advocacy</a:t>
                      </a:r>
                      <a:endParaRPr lang="en-US" sz="1200" dirty="0"/>
                    </a:p>
                  </a:txBody>
                  <a:tcPr anchor="ctr"/>
                </a:tc>
                <a:extLst>
                  <a:ext uri="{0D108BD9-81ED-4DB2-BD59-A6C34878D82A}">
                    <a16:rowId xmlns:a16="http://schemas.microsoft.com/office/drawing/2014/main" val="10004"/>
                  </a:ext>
                </a:extLst>
              </a:tr>
            </a:tbl>
          </a:graphicData>
        </a:graphic>
      </p:graphicFrame>
      <p:pic>
        <p:nvPicPr>
          <p:cNvPr id="4" name="Picture 3" descr="ALPS-CISWH Social Work Health Impact Model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2215521"/>
            <a:ext cx="6593679" cy="4134281"/>
          </a:xfrm>
          <a:prstGeom prst="rect">
            <a:avLst/>
          </a:prstGeom>
        </p:spPr>
      </p:pic>
      <p:sp>
        <p:nvSpPr>
          <p:cNvPr id="7" name="Rectangle 6"/>
          <p:cNvSpPr/>
          <p:nvPr/>
        </p:nvSpPr>
        <p:spPr>
          <a:xfrm>
            <a:off x="4158769" y="2107326"/>
            <a:ext cx="3783259" cy="1026988"/>
          </a:xfrm>
          <a:prstGeom prst="rect">
            <a:avLst/>
          </a:prstGeom>
          <a:solidFill>
            <a:schemeClr val="bg1">
              <a:alpha val="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Rectangle 7"/>
          <p:cNvSpPr/>
          <p:nvPr/>
        </p:nvSpPr>
        <p:spPr>
          <a:xfrm>
            <a:off x="3658840" y="3134313"/>
            <a:ext cx="4283188" cy="1148348"/>
          </a:xfrm>
          <a:prstGeom prst="rect">
            <a:avLst/>
          </a:prstGeom>
          <a:solidFill>
            <a:schemeClr val="bg1">
              <a:alpha val="0"/>
            </a:schemeClr>
          </a:solidFill>
          <a:ln>
            <a:solidFill>
              <a:srgbClr val="7F7F7F"/>
            </a:solid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Rectangle 8"/>
          <p:cNvSpPr/>
          <p:nvPr/>
        </p:nvSpPr>
        <p:spPr>
          <a:xfrm>
            <a:off x="2658978" y="4282661"/>
            <a:ext cx="5283050" cy="1026757"/>
          </a:xfrm>
          <a:prstGeom prst="rect">
            <a:avLst/>
          </a:prstGeom>
          <a:solidFill>
            <a:schemeClr val="bg1">
              <a:alpha val="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658978" y="5309419"/>
            <a:ext cx="5283050" cy="1038287"/>
          </a:xfrm>
          <a:prstGeom prst="rect">
            <a:avLst/>
          </a:prstGeom>
          <a:solidFill>
            <a:schemeClr val="bg1">
              <a:alpha val="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855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C9DD-0013-4390-937B-913FA0804ED0}"/>
              </a:ext>
            </a:extLst>
          </p:cNvPr>
          <p:cNvSpPr>
            <a:spLocks noGrp="1"/>
          </p:cNvSpPr>
          <p:nvPr>
            <p:ph type="title"/>
          </p:nvPr>
        </p:nvSpPr>
        <p:spPr/>
        <p:txBody>
          <a:bodyPr/>
          <a:lstStyle/>
          <a:p>
            <a:r>
              <a:rPr lang="en-US" dirty="0"/>
              <a:t>Health Systems Improvement</a:t>
            </a:r>
          </a:p>
        </p:txBody>
      </p:sp>
      <p:sp>
        <p:nvSpPr>
          <p:cNvPr id="3" name="Content Placeholder 2">
            <a:extLst>
              <a:ext uri="{FF2B5EF4-FFF2-40B4-BE49-F238E27FC236}">
                <a16:creationId xmlns:a16="http://schemas.microsoft.com/office/drawing/2014/main" id="{7A5E404A-35DE-4962-BE74-A6F53D6C2FDD}"/>
              </a:ext>
            </a:extLst>
          </p:cNvPr>
          <p:cNvSpPr>
            <a:spLocks noGrp="1"/>
          </p:cNvSpPr>
          <p:nvPr>
            <p:ph idx="1"/>
          </p:nvPr>
        </p:nvSpPr>
        <p:spPr/>
        <p:txBody>
          <a:bodyPr>
            <a:normAutofit/>
          </a:bodyPr>
          <a:lstStyle/>
          <a:p>
            <a:pPr marL="0" indent="0">
              <a:buNone/>
            </a:pPr>
            <a:r>
              <a:rPr lang="en-US" sz="2600" dirty="0"/>
              <a:t>Partnership between Health Care &amp; Social Services</a:t>
            </a:r>
          </a:p>
          <a:p>
            <a:pPr lvl="1"/>
            <a:r>
              <a:rPr lang="en-US" dirty="0"/>
              <a:t>Develop integrated networks of health &amp; social services </a:t>
            </a:r>
          </a:p>
          <a:p>
            <a:pPr lvl="1"/>
            <a:r>
              <a:rPr lang="en-US" dirty="0"/>
              <a:t>Address social determinants of health</a:t>
            </a:r>
          </a:p>
          <a:p>
            <a:pPr marL="0" indent="0">
              <a:spcBef>
                <a:spcPts val="1800"/>
              </a:spcBef>
              <a:buNone/>
            </a:pPr>
            <a:r>
              <a:rPr lang="en-US" sz="2600" dirty="0"/>
              <a:t>Care Transformation Leadership</a:t>
            </a:r>
          </a:p>
          <a:p>
            <a:pPr lvl="1"/>
            <a:r>
              <a:rPr lang="en-US" dirty="0"/>
              <a:t>Human Factors </a:t>
            </a:r>
            <a:r>
              <a:rPr lang="mr-IN" dirty="0"/>
              <a:t>–</a:t>
            </a:r>
            <a:r>
              <a:rPr lang="en-US" dirty="0"/>
              <a:t> Deming’s ‘Psychology’ </a:t>
            </a:r>
          </a:p>
          <a:p>
            <a:pPr marL="0" indent="0">
              <a:spcBef>
                <a:spcPts val="1800"/>
              </a:spcBef>
              <a:spcAft>
                <a:spcPts val="100"/>
              </a:spcAft>
              <a:buNone/>
            </a:pPr>
            <a:r>
              <a:rPr lang="en-US" sz="2600" dirty="0"/>
              <a:t>Training &amp; coaching teams on care integration</a:t>
            </a:r>
          </a:p>
          <a:p>
            <a:pPr marL="0" indent="0">
              <a:spcBef>
                <a:spcPts val="1800"/>
              </a:spcBef>
              <a:spcAft>
                <a:spcPts val="100"/>
              </a:spcAft>
              <a:buNone/>
            </a:pPr>
            <a:r>
              <a:rPr lang="en-US" sz="2600" dirty="0"/>
              <a:t>Strategic planning for population health</a:t>
            </a:r>
          </a:p>
          <a:p>
            <a:endParaRPr lang="en-US" dirty="0"/>
          </a:p>
        </p:txBody>
      </p:sp>
    </p:spTree>
    <p:extLst>
      <p:ext uri="{BB962C8B-B14F-4D97-AF65-F5344CB8AC3E}">
        <p14:creationId xmlns:p14="http://schemas.microsoft.com/office/powerpoint/2010/main" val="351757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4B31-404B-4D96-B6A6-ECD4F761F1BB}"/>
              </a:ext>
            </a:extLst>
          </p:cNvPr>
          <p:cNvSpPr>
            <a:spLocks noGrp="1"/>
          </p:cNvSpPr>
          <p:nvPr>
            <p:ph type="title"/>
          </p:nvPr>
        </p:nvSpPr>
        <p:spPr/>
        <p:txBody>
          <a:bodyPr/>
          <a:lstStyle/>
          <a:p>
            <a:r>
              <a:rPr lang="en-US" dirty="0"/>
              <a:t>Social Work is a Health Profession! </a:t>
            </a:r>
          </a:p>
        </p:txBody>
      </p:sp>
      <p:sp>
        <p:nvSpPr>
          <p:cNvPr id="3" name="Content Placeholder 2">
            <a:extLst>
              <a:ext uri="{FF2B5EF4-FFF2-40B4-BE49-F238E27FC236}">
                <a16:creationId xmlns:a16="http://schemas.microsoft.com/office/drawing/2014/main" id="{4FC2B97B-7FEC-4408-8C6F-7AAFC1C5E932}"/>
              </a:ext>
            </a:extLst>
          </p:cNvPr>
          <p:cNvSpPr>
            <a:spLocks noGrp="1"/>
          </p:cNvSpPr>
          <p:nvPr>
            <p:ph idx="1"/>
          </p:nvPr>
        </p:nvSpPr>
        <p:spPr/>
        <p:txBody>
          <a:bodyPr>
            <a:normAutofit fontScale="92500" lnSpcReduction="10000"/>
          </a:bodyPr>
          <a:lstStyle/>
          <a:p>
            <a:pPr marL="0" indent="0">
              <a:buNone/>
            </a:pPr>
            <a:r>
              <a:rPr lang="en-US" dirty="0"/>
              <a:t>Where social workers currently practice: </a:t>
            </a:r>
          </a:p>
          <a:p>
            <a:r>
              <a:rPr lang="en-US" dirty="0"/>
              <a:t>As of 2016, estimated there are about 682,000 social workers in the US</a:t>
            </a:r>
          </a:p>
          <a:p>
            <a:r>
              <a:rPr lang="en-US" dirty="0"/>
              <a:t>At least 300,000 are employed in health care delivery; many others work on issues related to social determinants of health (education, housing, child welfare) </a:t>
            </a:r>
          </a:p>
          <a:p>
            <a:r>
              <a:rPr lang="en-US" dirty="0"/>
              <a:t>Increased number of social workers in health: 50% but expected to increase to 70% in a decade</a:t>
            </a:r>
          </a:p>
          <a:p>
            <a:r>
              <a:rPr lang="en-US" dirty="0"/>
              <a:t>Social Work Health Impact Model helps us conceptualize our current and potential  roles in health </a:t>
            </a:r>
            <a:r>
              <a:rPr lang="en-US" sz="1100" dirty="0">
                <a:solidFill>
                  <a:prstClr val="black"/>
                </a:solidFill>
              </a:rPr>
              <a:t>(Ruth, </a:t>
            </a:r>
            <a:r>
              <a:rPr lang="en-US" sz="1100" dirty="0" err="1">
                <a:solidFill>
                  <a:prstClr val="black"/>
                </a:solidFill>
              </a:rPr>
              <a:t>Wachman</a:t>
            </a:r>
            <a:r>
              <a:rPr lang="en-US" sz="1100" dirty="0">
                <a:solidFill>
                  <a:prstClr val="black"/>
                </a:solidFill>
              </a:rPr>
              <a:t> &amp; Schultz, 2014) </a:t>
            </a:r>
            <a:endParaRPr lang="en-US" dirty="0"/>
          </a:p>
          <a:p>
            <a:endParaRPr lang="en-US" dirty="0"/>
          </a:p>
        </p:txBody>
      </p:sp>
    </p:spTree>
    <p:extLst>
      <p:ext uri="{BB962C8B-B14F-4D97-AF65-F5344CB8AC3E}">
        <p14:creationId xmlns:p14="http://schemas.microsoft.com/office/powerpoint/2010/main" val="2138255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6BD0-074D-4B51-A4C0-7ABD92CEEA48}"/>
              </a:ext>
            </a:extLst>
          </p:cNvPr>
          <p:cNvSpPr>
            <a:spLocks noGrp="1"/>
          </p:cNvSpPr>
          <p:nvPr>
            <p:ph type="title"/>
          </p:nvPr>
        </p:nvSpPr>
        <p:spPr/>
        <p:txBody>
          <a:bodyPr/>
          <a:lstStyle/>
          <a:p>
            <a:r>
              <a:rPr lang="en-US" dirty="0"/>
              <a:t>Research and Evaluation </a:t>
            </a:r>
          </a:p>
        </p:txBody>
      </p:sp>
      <p:sp>
        <p:nvSpPr>
          <p:cNvPr id="3" name="Content Placeholder 2">
            <a:extLst>
              <a:ext uri="{FF2B5EF4-FFF2-40B4-BE49-F238E27FC236}">
                <a16:creationId xmlns:a16="http://schemas.microsoft.com/office/drawing/2014/main" id="{D6A01957-FDB6-4307-A420-6EE821A9456F}"/>
              </a:ext>
            </a:extLst>
          </p:cNvPr>
          <p:cNvSpPr>
            <a:spLocks noGrp="1"/>
          </p:cNvSpPr>
          <p:nvPr>
            <p:ph idx="1"/>
          </p:nvPr>
        </p:nvSpPr>
        <p:spPr/>
        <p:txBody>
          <a:bodyPr>
            <a:normAutofit/>
          </a:bodyPr>
          <a:lstStyle/>
          <a:p>
            <a:pPr marL="0" indent="0">
              <a:spcBef>
                <a:spcPts val="1200"/>
              </a:spcBef>
              <a:buNone/>
            </a:pPr>
            <a:r>
              <a:rPr lang="en-US" dirty="0"/>
              <a:t>Conduct the research that will prove social work’s value! </a:t>
            </a:r>
          </a:p>
          <a:p>
            <a:pPr>
              <a:spcBef>
                <a:spcPts val="1200"/>
              </a:spcBef>
            </a:pPr>
            <a:r>
              <a:rPr lang="en-US" dirty="0"/>
              <a:t>Participate in Translational Research and Implementation Science</a:t>
            </a:r>
          </a:p>
          <a:p>
            <a:pPr>
              <a:spcBef>
                <a:spcPts val="1800"/>
              </a:spcBef>
            </a:pPr>
            <a:r>
              <a:rPr lang="en-US" dirty="0"/>
              <a:t>Foster collaboration between integrated care programs &amp; providers and Public Health Social Work researchers</a:t>
            </a:r>
          </a:p>
          <a:p>
            <a:pPr>
              <a:spcBef>
                <a:spcPts val="1800"/>
              </a:spcBef>
            </a:pPr>
            <a:r>
              <a:rPr lang="en-US" dirty="0"/>
              <a:t>Publish and present about experiences of health care integration and transformation from PHSW perspective</a:t>
            </a:r>
          </a:p>
          <a:p>
            <a:endParaRPr lang="en-US" dirty="0"/>
          </a:p>
        </p:txBody>
      </p:sp>
    </p:spTree>
    <p:extLst>
      <p:ext uri="{BB962C8B-B14F-4D97-AF65-F5344CB8AC3E}">
        <p14:creationId xmlns:p14="http://schemas.microsoft.com/office/powerpoint/2010/main" val="1572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733" y="413825"/>
            <a:ext cx="9132983" cy="974708"/>
          </a:xfrm>
        </p:spPr>
        <p:txBody>
          <a:bodyPr>
            <a:noAutofit/>
          </a:bodyPr>
          <a:lstStyle/>
          <a:p>
            <a:r>
              <a:rPr lang="en-US" b="0" dirty="0">
                <a:ea typeface="Calibri" charset="0"/>
                <a:cs typeface="Calibri" charset="0"/>
              </a:rPr>
              <a:t>Additional Considerations</a:t>
            </a:r>
          </a:p>
        </p:txBody>
      </p:sp>
      <p:sp>
        <p:nvSpPr>
          <p:cNvPr id="2" name="Content Placeholder 1"/>
          <p:cNvSpPr>
            <a:spLocks noGrp="1"/>
          </p:cNvSpPr>
          <p:nvPr>
            <p:ph idx="1"/>
          </p:nvPr>
        </p:nvSpPr>
        <p:spPr>
          <a:xfrm>
            <a:off x="548676" y="1563859"/>
            <a:ext cx="9425318" cy="5475288"/>
          </a:xfrm>
        </p:spPr>
        <p:txBody>
          <a:bodyPr>
            <a:normAutofit/>
          </a:bodyPr>
          <a:lstStyle/>
          <a:p>
            <a:pPr marL="457200" indent="-457200">
              <a:buFont typeface="Arial" charset="0"/>
              <a:buChar char="•"/>
            </a:pPr>
            <a:r>
              <a:rPr lang="en-US" sz="2400" dirty="0"/>
              <a:t>There is no health without social and behavioral health</a:t>
            </a:r>
          </a:p>
          <a:p>
            <a:pPr marL="457200" indent="-457200">
              <a:buFont typeface="Arial" charset="0"/>
              <a:buChar char="•"/>
            </a:pPr>
            <a:r>
              <a:rPr lang="en-US" sz="2400" dirty="0"/>
              <a:t>Demonstrate and share the contributions of social work in health care delivery across settings and populations</a:t>
            </a:r>
          </a:p>
          <a:p>
            <a:pPr marL="457200" indent="-457200">
              <a:buFont typeface="Arial" charset="0"/>
              <a:buChar char="•"/>
            </a:pPr>
            <a:r>
              <a:rPr lang="en-US" sz="2400" dirty="0"/>
              <a:t>Know your value and what you add!</a:t>
            </a:r>
          </a:p>
          <a:p>
            <a:pPr marL="457200" indent="-457200">
              <a:buFont typeface="Arial" charset="0"/>
              <a:buChar char="•"/>
            </a:pPr>
            <a:r>
              <a:rPr lang="en-US" sz="2400" dirty="0"/>
              <a:t>Necessary to shift resources from acute to community settings</a:t>
            </a:r>
            <a:endParaRPr lang="en-US" sz="2400" baseline="30000" dirty="0"/>
          </a:p>
          <a:p>
            <a:pPr marL="457200" indent="-457200">
              <a:buFont typeface="Arial" charset="0"/>
              <a:buChar char="•"/>
            </a:pPr>
            <a:r>
              <a:rPr lang="en-US" sz="2400" dirty="0"/>
              <a:t>Reimbursement mechanisms for social work services require professional and system level advocacy</a:t>
            </a:r>
          </a:p>
          <a:p>
            <a:pPr marL="457200" indent="-457200">
              <a:buFont typeface="Arial" charset="0"/>
              <a:buChar char="•"/>
            </a:pPr>
            <a:r>
              <a:rPr lang="en-US" sz="2400" dirty="0"/>
              <a:t>Education efforts and growth of interprofessional practice/education initiatives</a:t>
            </a:r>
          </a:p>
          <a:p>
            <a:pPr marL="457200" indent="-457200">
              <a:buFont typeface="Arial" charset="0"/>
              <a:buChar char="•"/>
            </a:pPr>
            <a:r>
              <a:rPr lang="en-US" sz="2400" dirty="0"/>
              <a:t>Necessary to prevent disease and promote wellness. This requires coordinated, integrated services.</a:t>
            </a:r>
            <a:endParaRPr lang="en-US" dirty="0"/>
          </a:p>
        </p:txBody>
      </p:sp>
    </p:spTree>
    <p:extLst>
      <p:ext uri="{BB962C8B-B14F-4D97-AF65-F5344CB8AC3E}">
        <p14:creationId xmlns:p14="http://schemas.microsoft.com/office/powerpoint/2010/main" val="2535427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2CDA-DE1D-4626-B6B4-90AAF00156B2}"/>
              </a:ext>
            </a:extLst>
          </p:cNvPr>
          <p:cNvSpPr>
            <a:spLocks noGrp="1"/>
          </p:cNvSpPr>
          <p:nvPr>
            <p:ph type="title"/>
          </p:nvPr>
        </p:nvSpPr>
        <p:spPr/>
        <p:txBody>
          <a:bodyPr/>
          <a:lstStyle/>
          <a:p>
            <a:r>
              <a:rPr lang="en-US" dirty="0"/>
              <a:t>Health Policy and Advocacy</a:t>
            </a:r>
          </a:p>
        </p:txBody>
      </p:sp>
      <p:sp>
        <p:nvSpPr>
          <p:cNvPr id="3" name="Content Placeholder 2">
            <a:extLst>
              <a:ext uri="{FF2B5EF4-FFF2-40B4-BE49-F238E27FC236}">
                <a16:creationId xmlns:a16="http://schemas.microsoft.com/office/drawing/2014/main" id="{E0059925-12A8-4793-945C-935E968C6DD1}"/>
              </a:ext>
            </a:extLst>
          </p:cNvPr>
          <p:cNvSpPr>
            <a:spLocks noGrp="1"/>
          </p:cNvSpPr>
          <p:nvPr>
            <p:ph idx="1"/>
          </p:nvPr>
        </p:nvSpPr>
        <p:spPr>
          <a:xfrm>
            <a:off x="407964" y="1825626"/>
            <a:ext cx="9768969" cy="4829174"/>
          </a:xfrm>
        </p:spPr>
        <p:txBody>
          <a:bodyPr>
            <a:normAutofit/>
          </a:bodyPr>
          <a:lstStyle/>
          <a:p>
            <a:pPr marL="0" indent="0">
              <a:buNone/>
            </a:pPr>
            <a:r>
              <a:rPr lang="en-US" dirty="0"/>
              <a:t>We need to change this: “</a:t>
            </a:r>
            <a:r>
              <a:rPr lang="en-US" i="1" dirty="0"/>
              <a:t>Social workers have been relatively absent from guiding state and federal health policy,</a:t>
            </a:r>
            <a:r>
              <a:rPr lang="en-US" dirty="0"/>
              <a:t>” </a:t>
            </a:r>
            <a:r>
              <a:rPr lang="en-US" sz="1050" dirty="0"/>
              <a:t>(Bachman et al., 2017).</a:t>
            </a:r>
          </a:p>
          <a:p>
            <a:pPr marL="0" indent="0">
              <a:buNone/>
            </a:pPr>
            <a:r>
              <a:rPr lang="en-US" dirty="0"/>
              <a:t>Use APHA and NASW National &amp; State Organizations </a:t>
            </a:r>
          </a:p>
          <a:p>
            <a:r>
              <a:rPr lang="en-US" sz="2000" dirty="0"/>
              <a:t>Advocate for issues important to helping Social Workers practice in more integrated clinical and managerial models</a:t>
            </a:r>
          </a:p>
          <a:p>
            <a:pPr marL="0" indent="0">
              <a:buNone/>
            </a:pPr>
            <a:r>
              <a:rPr lang="en-US" dirty="0"/>
              <a:t>Engage other health professionals to promote social work as vital contributor to improving US health care</a:t>
            </a:r>
          </a:p>
          <a:p>
            <a:pPr marL="0" indent="0">
              <a:buNone/>
            </a:pPr>
            <a:r>
              <a:rPr lang="en-US" dirty="0"/>
              <a:t>Advocate (or work) to develop policies that will address communities’ social determinants of health</a:t>
            </a:r>
          </a:p>
          <a:p>
            <a:endParaRPr lang="en-US" dirty="0"/>
          </a:p>
        </p:txBody>
      </p:sp>
    </p:spTree>
    <p:extLst>
      <p:ext uri="{BB962C8B-B14F-4D97-AF65-F5344CB8AC3E}">
        <p14:creationId xmlns:p14="http://schemas.microsoft.com/office/powerpoint/2010/main" val="2479843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6D68-6DFE-4E07-A0EB-77AABA67C635}"/>
              </a:ext>
            </a:extLst>
          </p:cNvPr>
          <p:cNvSpPr>
            <a:spLocks noGrp="1"/>
          </p:cNvSpPr>
          <p:nvPr>
            <p:ph type="title"/>
          </p:nvPr>
        </p:nvSpPr>
        <p:spPr>
          <a:xfrm>
            <a:off x="407964" y="144992"/>
            <a:ext cx="9911694" cy="1325563"/>
          </a:xfrm>
        </p:spPr>
        <p:txBody>
          <a:bodyPr/>
          <a:lstStyle/>
          <a:p>
            <a:r>
              <a:rPr lang="en-US" dirty="0"/>
              <a:t>Prompts for Discussion</a:t>
            </a:r>
          </a:p>
        </p:txBody>
      </p:sp>
      <p:sp>
        <p:nvSpPr>
          <p:cNvPr id="3" name="Content Placeholder 2">
            <a:extLst>
              <a:ext uri="{FF2B5EF4-FFF2-40B4-BE49-F238E27FC236}">
                <a16:creationId xmlns:a16="http://schemas.microsoft.com/office/drawing/2014/main" id="{080F5BA0-39DA-4271-A0BA-E8137AE8B4C1}"/>
              </a:ext>
            </a:extLst>
          </p:cNvPr>
          <p:cNvSpPr>
            <a:spLocks noGrp="1"/>
          </p:cNvSpPr>
          <p:nvPr>
            <p:ph idx="1"/>
          </p:nvPr>
        </p:nvSpPr>
        <p:spPr>
          <a:xfrm>
            <a:off x="242259" y="1351493"/>
            <a:ext cx="10243103" cy="5032374"/>
          </a:xfrm>
        </p:spPr>
        <p:txBody>
          <a:bodyPr>
            <a:normAutofit lnSpcReduction="10000"/>
          </a:bodyPr>
          <a:lstStyle/>
          <a:p>
            <a:pPr marL="0" indent="0">
              <a:buNone/>
            </a:pPr>
            <a:r>
              <a:rPr lang="en-US" dirty="0"/>
              <a:t>Having reviewed these suggestions for various ways social workers can play important roles in transforming health care to become more integrated, break into small groups (3-5) and give everyone time to discuss:</a:t>
            </a:r>
          </a:p>
          <a:p>
            <a:pPr marL="457200" indent="-457200">
              <a:buFont typeface="+mj-lt"/>
              <a:buAutoNum type="arabicPeriod"/>
            </a:pPr>
            <a:r>
              <a:rPr lang="en-US" dirty="0"/>
              <a:t>What other ideas do you have that were not adequately covered to help foster health system integration?</a:t>
            </a:r>
          </a:p>
          <a:p>
            <a:pPr marL="457200" indent="-457200">
              <a:buFont typeface="+mj-lt"/>
              <a:buAutoNum type="arabicPeriod"/>
            </a:pPr>
            <a:r>
              <a:rPr lang="en-US" dirty="0"/>
              <a:t>What type of health work might appeal most to you, personally? Why do you think that may be? </a:t>
            </a:r>
          </a:p>
          <a:p>
            <a:pPr marL="457200" indent="-457200">
              <a:buFont typeface="+mj-lt"/>
              <a:buAutoNum type="arabicPeriod"/>
            </a:pPr>
            <a:r>
              <a:rPr lang="en-US" dirty="0"/>
              <a:t>Are there other means of engagement in the health system that you would like to learn more about?</a:t>
            </a:r>
          </a:p>
          <a:p>
            <a:pPr marL="457200" indent="-457200">
              <a:buFont typeface="+mj-lt"/>
              <a:buAutoNum type="arabicPeriod"/>
            </a:pPr>
            <a:r>
              <a:rPr lang="en-US" dirty="0"/>
              <a:t>How could integrated systems be effective in addressing the health, social, and economic needs of those impacted by Covid-19?</a:t>
            </a:r>
          </a:p>
          <a:p>
            <a:endParaRPr lang="en-US" dirty="0"/>
          </a:p>
        </p:txBody>
      </p:sp>
    </p:spTree>
    <p:extLst>
      <p:ext uri="{BB962C8B-B14F-4D97-AF65-F5344CB8AC3E}">
        <p14:creationId xmlns:p14="http://schemas.microsoft.com/office/powerpoint/2010/main" val="3204631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4A337-7E46-432C-9DC7-5287367F5A52}"/>
              </a:ext>
            </a:extLst>
          </p:cNvPr>
          <p:cNvSpPr>
            <a:spLocks noGrp="1"/>
          </p:cNvSpPr>
          <p:nvPr>
            <p:ph type="title"/>
          </p:nvPr>
        </p:nvSpPr>
        <p:spPr/>
        <p:txBody>
          <a:bodyPr/>
          <a:lstStyle/>
          <a:p>
            <a:r>
              <a:rPr lang="en-US" dirty="0"/>
              <a:t>Summary and Conclusion </a:t>
            </a:r>
          </a:p>
        </p:txBody>
      </p:sp>
      <p:sp>
        <p:nvSpPr>
          <p:cNvPr id="3" name="Content Placeholder 2">
            <a:extLst>
              <a:ext uri="{FF2B5EF4-FFF2-40B4-BE49-F238E27FC236}">
                <a16:creationId xmlns:a16="http://schemas.microsoft.com/office/drawing/2014/main" id="{101F4433-A6A0-4F3E-90F5-121220ED2365}"/>
              </a:ext>
            </a:extLst>
          </p:cNvPr>
          <p:cNvSpPr>
            <a:spLocks noGrp="1"/>
          </p:cNvSpPr>
          <p:nvPr>
            <p:ph idx="1"/>
          </p:nvPr>
        </p:nvSpPr>
        <p:spPr>
          <a:xfrm>
            <a:off x="407964" y="1515035"/>
            <a:ext cx="9599636" cy="4665632"/>
          </a:xfrm>
        </p:spPr>
        <p:txBody>
          <a:bodyPr>
            <a:normAutofit fontScale="25000" lnSpcReduction="20000"/>
          </a:bodyPr>
          <a:lstStyle/>
          <a:p>
            <a:pPr>
              <a:spcBef>
                <a:spcPts val="0"/>
              </a:spcBef>
              <a:spcAft>
                <a:spcPts val="900"/>
              </a:spcAft>
            </a:pPr>
            <a:r>
              <a:rPr lang="en-US" sz="7200" b="1" dirty="0"/>
              <a:t>We are DIS-integrated! </a:t>
            </a:r>
            <a:r>
              <a:rPr lang="en-US" sz="7200" dirty="0"/>
              <a:t>Professional health services in US evolved into a disintegrated system, driven largely by theory of mind-body separation and medicine’s consolidated power.</a:t>
            </a:r>
          </a:p>
          <a:p>
            <a:pPr>
              <a:spcBef>
                <a:spcPts val="0"/>
              </a:spcBef>
              <a:spcAft>
                <a:spcPts val="900"/>
              </a:spcAft>
            </a:pPr>
            <a:r>
              <a:rPr lang="en-US" sz="7200" b="1" dirty="0"/>
              <a:t>But, there are opportunities due to shifts: </a:t>
            </a:r>
            <a:r>
              <a:rPr lang="en-US" sz="7200" dirty="0"/>
              <a:t>Shifts in contemporary concepts of human health (toward more holistic, integrative theories) and in US health policy have created great opportunities for SW and medical providers to work together in integrated care models. </a:t>
            </a:r>
          </a:p>
          <a:p>
            <a:pPr>
              <a:spcBef>
                <a:spcPts val="0"/>
              </a:spcBef>
              <a:spcAft>
                <a:spcPts val="900"/>
              </a:spcAft>
            </a:pPr>
            <a:r>
              <a:rPr lang="en-US" sz="7200" b="1" dirty="0"/>
              <a:t>Know important concepts: </a:t>
            </a:r>
            <a:r>
              <a:rPr lang="en-US" sz="7200" dirty="0"/>
              <a:t>Concepts of population health, accountable care, value-based payment, and social determinants of health capture the essence of US health care reform today </a:t>
            </a:r>
            <a:r>
              <a:rPr lang="mr-IN" sz="7200" dirty="0"/>
              <a:t>–</a:t>
            </a:r>
            <a:r>
              <a:rPr lang="en-US" sz="7200" dirty="0"/>
              <a:t> opening new avenues for Public Health Social Work (PHSW) to play valuable roles.</a:t>
            </a:r>
          </a:p>
          <a:p>
            <a:pPr>
              <a:spcBef>
                <a:spcPts val="0"/>
              </a:spcBef>
              <a:spcAft>
                <a:spcPts val="900"/>
              </a:spcAft>
            </a:pPr>
            <a:r>
              <a:rPr lang="en-US" sz="7200" b="1" dirty="0"/>
              <a:t>Integrated Care: </a:t>
            </a:r>
            <a:r>
              <a:rPr lang="en-US" sz="7200" dirty="0"/>
              <a:t>can refer to more than the literal integration of health care services </a:t>
            </a:r>
            <a:r>
              <a:rPr lang="mr-IN" sz="7200" dirty="0"/>
              <a:t>–</a:t>
            </a:r>
            <a:r>
              <a:rPr lang="en-US" sz="7200" dirty="0"/>
              <a:t> also accepting broader concepts of what drives health and working to address individuals’ needs beyond what any one person alone can accomplish. Think broadly! </a:t>
            </a:r>
          </a:p>
          <a:p>
            <a:pPr>
              <a:spcBef>
                <a:spcPts val="0"/>
              </a:spcBef>
              <a:spcAft>
                <a:spcPts val="900"/>
              </a:spcAft>
            </a:pPr>
            <a:r>
              <a:rPr lang="en-US" sz="7200" b="1" dirty="0"/>
              <a:t>PHSW is powerful approach: </a:t>
            </a:r>
            <a:r>
              <a:rPr lang="en-US" sz="7200" dirty="0"/>
              <a:t>PHSW training is particularly valuable for providing, managing, evaluating, and improving the complex delivery of integrated care in various practice settings. </a:t>
            </a:r>
          </a:p>
          <a:p>
            <a:pPr>
              <a:spcBef>
                <a:spcPts val="0"/>
              </a:spcBef>
              <a:spcAft>
                <a:spcPts val="900"/>
              </a:spcAft>
            </a:pPr>
            <a:r>
              <a:rPr lang="en-US" sz="7200" b="1" dirty="0"/>
              <a:t>Social workers </a:t>
            </a:r>
            <a:r>
              <a:rPr lang="mr-IN" sz="7200" b="1" dirty="0"/>
              <a:t>–</a:t>
            </a:r>
            <a:r>
              <a:rPr lang="en-US" sz="7200" b="1" dirty="0"/>
              <a:t> </a:t>
            </a:r>
            <a:r>
              <a:rPr lang="en-US" sz="7200" dirty="0"/>
              <a:t>whether PHSW or not </a:t>
            </a:r>
            <a:r>
              <a:rPr lang="mr-IN" sz="7200" dirty="0"/>
              <a:t>–</a:t>
            </a:r>
            <a:r>
              <a:rPr lang="en-US" sz="7200" dirty="0"/>
              <a:t> are vital to someday realizing a more effective, dynamic, financially solvent US health care system, and can play roles at any or all levels of the Social Work Health Impact Model</a:t>
            </a:r>
            <a:r>
              <a:rPr lang="en-US" sz="6400" dirty="0"/>
              <a:t>. </a:t>
            </a:r>
          </a:p>
          <a:p>
            <a:endParaRPr lang="en-US" dirty="0"/>
          </a:p>
        </p:txBody>
      </p:sp>
    </p:spTree>
    <p:extLst>
      <p:ext uri="{BB962C8B-B14F-4D97-AF65-F5344CB8AC3E}">
        <p14:creationId xmlns:p14="http://schemas.microsoft.com/office/powerpoint/2010/main" val="3027490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23" y="280216"/>
            <a:ext cx="9911694" cy="1325563"/>
          </a:xfrm>
        </p:spPr>
        <p:txBody>
          <a:bodyPr/>
          <a:lstStyle/>
          <a:p>
            <a:r>
              <a:rPr lang="en-US" b="1" dirty="0"/>
              <a:t>Acknowledgements</a:t>
            </a:r>
          </a:p>
        </p:txBody>
      </p:sp>
      <p:sp>
        <p:nvSpPr>
          <p:cNvPr id="3" name="Content Placeholder 2"/>
          <p:cNvSpPr>
            <a:spLocks noGrp="1"/>
          </p:cNvSpPr>
          <p:nvPr>
            <p:ph idx="1"/>
          </p:nvPr>
        </p:nvSpPr>
        <p:spPr>
          <a:xfrm>
            <a:off x="341523" y="1350842"/>
            <a:ext cx="10314754" cy="4965552"/>
          </a:xfrm>
        </p:spPr>
        <p:txBody>
          <a:bodyPr>
            <a:normAutofit fontScale="55000" lnSpcReduction="20000"/>
          </a:bodyPr>
          <a:lstStyle/>
          <a:p>
            <a:pPr marL="0" indent="0">
              <a:lnSpc>
                <a:spcPct val="120000"/>
              </a:lnSpc>
              <a:spcBef>
                <a:spcPts val="0"/>
              </a:spcBef>
              <a:buNone/>
            </a:pPr>
            <a:r>
              <a:rPr lang="en-US" sz="2700" dirty="0">
                <a:solidFill>
                  <a:prstClr val="black"/>
                </a:solidFill>
                <a:highlight>
                  <a:srgbClr val="FFFFFF"/>
                </a:highlight>
                <a:ea typeface="Arial"/>
                <a:cs typeface="Arial"/>
                <a:sym typeface="Arial"/>
              </a:rPr>
              <a:t>This slide deck was a project of the Advancing Leadership in Public Health Social Work Education project at Boston University School of Social Work (BUSSW-ALPS), made possible by a cooperative agreement from the Health Resources and Services Administration (HRSA) of the U.S. Department of Health and Human Services (HHS) under grant number G05HP31425. </a:t>
            </a:r>
            <a:r>
              <a:rPr lang="en-US" sz="2700" dirty="0">
                <a:solidFill>
                  <a:prstClr val="black"/>
                </a:solidFill>
                <a:highlight>
                  <a:srgbClr val="FFFFFF"/>
                </a:highlight>
                <a:cs typeface="Arial"/>
                <a:sym typeface="Arial"/>
              </a:rPr>
              <a:t>We wish to acknowledge our project officer, </a:t>
            </a:r>
            <a:r>
              <a:rPr lang="en-US" sz="2700" dirty="0" err="1">
                <a:solidFill>
                  <a:prstClr val="black"/>
                </a:solidFill>
                <a:highlight>
                  <a:srgbClr val="FFFFFF"/>
                </a:highlight>
                <a:cs typeface="Arial"/>
                <a:sym typeface="Arial"/>
              </a:rPr>
              <a:t>Miryam</a:t>
            </a:r>
            <a:r>
              <a:rPr lang="en-US" sz="2700" dirty="0">
                <a:solidFill>
                  <a:prstClr val="black"/>
                </a:solidFill>
                <a:highlight>
                  <a:srgbClr val="FFFFFF"/>
                </a:highlight>
                <a:cs typeface="Arial"/>
                <a:sym typeface="Arial"/>
              </a:rPr>
              <a:t> </a:t>
            </a:r>
            <a:r>
              <a:rPr lang="en-US" sz="2700" dirty="0" err="1">
                <a:solidFill>
                  <a:prstClr val="black"/>
                </a:solidFill>
                <a:highlight>
                  <a:srgbClr val="FFFFFF"/>
                </a:highlight>
                <a:cs typeface="Arial"/>
                <a:sym typeface="Arial"/>
              </a:rPr>
              <a:t>Gerdine</a:t>
            </a:r>
            <a:r>
              <a:rPr lang="en-US" sz="2700" dirty="0">
                <a:solidFill>
                  <a:prstClr val="black"/>
                </a:solidFill>
                <a:highlight>
                  <a:srgbClr val="FFFFFF"/>
                </a:highlight>
                <a:cs typeface="Arial"/>
                <a:sym typeface="Arial"/>
              </a:rPr>
              <a:t>, MPH. </a:t>
            </a:r>
            <a:r>
              <a:rPr lang="en-US" sz="2700" dirty="0">
                <a:solidFill>
                  <a:schemeClr val="dk1"/>
                </a:solidFill>
                <a:highlight>
                  <a:srgbClr val="FFFFFF"/>
                </a:highlight>
                <a:cs typeface="Arial"/>
                <a:sym typeface="Arial"/>
              </a:rPr>
              <a:t>Thanks also to Sara S. Bachman, BUSSW Center for Innovation in Social Work and Health, and the Group for Public Health Social Work Initiatives.</a:t>
            </a:r>
          </a:p>
          <a:p>
            <a:pPr marL="0" indent="0">
              <a:buNone/>
            </a:pPr>
            <a:endParaRPr lang="en-US" sz="2700" dirty="0">
              <a:highlight>
                <a:srgbClr val="FFFFFF"/>
              </a:highlight>
            </a:endParaRPr>
          </a:p>
          <a:p>
            <a:pPr marL="0" indent="0">
              <a:buNone/>
            </a:pPr>
            <a:r>
              <a:rPr lang="en-US" sz="2700" dirty="0">
                <a:highlight>
                  <a:srgbClr val="FFFFFF"/>
                </a:highlight>
              </a:rPr>
              <a:t>Authors:</a:t>
            </a:r>
          </a:p>
          <a:p>
            <a:r>
              <a:rPr lang="en-US" sz="2700" dirty="0">
                <a:highlight>
                  <a:srgbClr val="FFFFFF"/>
                </a:highlight>
              </a:rPr>
              <a:t>Sandy (Cohen) Colts, MSW, MPH</a:t>
            </a:r>
          </a:p>
          <a:p>
            <a:pPr marL="0" indent="0">
              <a:buNone/>
            </a:pPr>
            <a:r>
              <a:rPr lang="en-US" sz="2700" dirty="0">
                <a:highlight>
                  <a:srgbClr val="FFFFFF"/>
                </a:highlight>
              </a:rPr>
              <a:t>The ALPS Team:</a:t>
            </a:r>
          </a:p>
          <a:p>
            <a:r>
              <a:rPr lang="en-US" sz="2700" dirty="0">
                <a:highlight>
                  <a:srgbClr val="FFFFFF"/>
                </a:highlight>
              </a:rPr>
              <a:t>Betty J. Ruth, Principal Investigator </a:t>
            </a:r>
          </a:p>
          <a:p>
            <a:r>
              <a:rPr lang="en-US" sz="2700" dirty="0">
                <a:highlight>
                  <a:srgbClr val="FFFFFF"/>
                </a:highlight>
              </a:rPr>
              <a:t>Madi </a:t>
            </a:r>
            <a:r>
              <a:rPr lang="en-US" sz="2700" dirty="0" err="1">
                <a:highlight>
                  <a:srgbClr val="FFFFFF"/>
                </a:highlight>
              </a:rPr>
              <a:t>Wachman</a:t>
            </a:r>
            <a:r>
              <a:rPr lang="en-US" sz="2700" dirty="0">
                <a:highlight>
                  <a:srgbClr val="FFFFFF"/>
                </a:highlight>
              </a:rPr>
              <a:t>, Co-Principal Investigator</a:t>
            </a:r>
          </a:p>
          <a:p>
            <a:r>
              <a:rPr lang="en-US" sz="2700" dirty="0">
                <a:highlight>
                  <a:srgbClr val="FFFFFF"/>
                </a:highlight>
              </a:rPr>
              <a:t>Alexis </a:t>
            </a:r>
            <a:r>
              <a:rPr lang="en-US" sz="2700" dirty="0" err="1">
                <a:highlight>
                  <a:srgbClr val="FFFFFF"/>
                </a:highlight>
              </a:rPr>
              <a:t>Marbach</a:t>
            </a:r>
            <a:r>
              <a:rPr lang="en-US" sz="2700" dirty="0">
                <a:highlight>
                  <a:srgbClr val="FFFFFF"/>
                </a:highlight>
              </a:rPr>
              <a:t> Co-Principal Investigator</a:t>
            </a:r>
          </a:p>
          <a:p>
            <a:r>
              <a:rPr lang="en-US" sz="2700" dirty="0">
                <a:highlight>
                  <a:srgbClr val="FFFFFF"/>
                </a:highlight>
              </a:rPr>
              <a:t>Nandini Choudhury, Research Assistant</a:t>
            </a:r>
          </a:p>
          <a:p>
            <a:r>
              <a:rPr lang="en-US" sz="2700" dirty="0">
                <a:highlight>
                  <a:srgbClr val="FFFFFF"/>
                </a:highlight>
              </a:rPr>
              <a:t>Jamie Wyatt Marshall, Principal Consultant</a:t>
            </a:r>
          </a:p>
          <a:p>
            <a:pPr marL="0" indent="0">
              <a:buNone/>
            </a:pPr>
            <a:r>
              <a:rPr lang="en-US" sz="2700" dirty="0">
                <a:solidFill>
                  <a:schemeClr val="dk1"/>
                </a:solidFill>
                <a:highlight>
                  <a:srgbClr val="FFFFFF"/>
                </a:highlight>
                <a:latin typeface="Arial"/>
                <a:cs typeface="Arial"/>
                <a:sym typeface="Arial"/>
              </a:rPr>
              <a:t>COVID Updates</a:t>
            </a:r>
          </a:p>
          <a:p>
            <a:r>
              <a:rPr lang="en-US" sz="2700" dirty="0">
                <a:solidFill>
                  <a:schemeClr val="dk1"/>
                </a:solidFill>
                <a:highlight>
                  <a:srgbClr val="FFFFFF"/>
                </a:highlight>
                <a:latin typeface="Arial"/>
                <a:cs typeface="Arial"/>
                <a:sym typeface="Arial"/>
              </a:rPr>
              <a:t>Public Health Social Work Section of the American Public Health Association</a:t>
            </a:r>
          </a:p>
          <a:p>
            <a:pPr marL="0" indent="0">
              <a:buNone/>
            </a:pPr>
            <a:endParaRPr lang="en-US" sz="2200" dirty="0">
              <a:highlight>
                <a:srgbClr val="FFFFFF"/>
              </a:highlight>
            </a:endParaRPr>
          </a:p>
          <a:p>
            <a:endParaRPr lang="en-US" sz="2400" dirty="0">
              <a:solidFill>
                <a:schemeClr val="dk1"/>
              </a:solidFill>
              <a:highlight>
                <a:srgbClr val="FFFFFF"/>
              </a:highlight>
              <a:latin typeface="Arial"/>
              <a:cs typeface="Arial"/>
              <a:sym typeface="Arial"/>
            </a:endParaRPr>
          </a:p>
          <a:p>
            <a:pPr lvl="1"/>
            <a:endParaRPr lang="en-US" dirty="0">
              <a:solidFill>
                <a:schemeClr val="dk1"/>
              </a:solidFill>
              <a:highlight>
                <a:srgbClr val="FFFFFF"/>
              </a:highlight>
              <a:latin typeface="Arial"/>
              <a:cs typeface="Arial"/>
              <a:sym typeface="Arial"/>
            </a:endParaRPr>
          </a:p>
          <a:p>
            <a:pPr marL="0" indent="0">
              <a:buNone/>
            </a:pPr>
            <a:endParaRPr lang="en-US" dirty="0"/>
          </a:p>
        </p:txBody>
      </p:sp>
      <p:pic>
        <p:nvPicPr>
          <p:cNvPr id="4" name="Picture 3">
            <a:extLst>
              <a:ext uri="{FF2B5EF4-FFF2-40B4-BE49-F238E27FC236}">
                <a16:creationId xmlns:a16="http://schemas.microsoft.com/office/drawing/2014/main" id="{E3FC535C-525F-344F-896C-1B3F6475F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047" y="5898516"/>
            <a:ext cx="1511610" cy="679268"/>
          </a:xfrm>
          <a:prstGeom prst="rect">
            <a:avLst/>
          </a:prstGeom>
        </p:spPr>
      </p:pic>
    </p:spTree>
    <p:extLst>
      <p:ext uri="{BB962C8B-B14F-4D97-AF65-F5344CB8AC3E}">
        <p14:creationId xmlns:p14="http://schemas.microsoft.com/office/powerpoint/2010/main" val="1336574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051107-251B-0045-BA6F-F737C8BA2DCA}"/>
              </a:ext>
            </a:extLst>
          </p:cNvPr>
          <p:cNvSpPr txBox="1"/>
          <p:nvPr/>
        </p:nvSpPr>
        <p:spPr>
          <a:xfrm>
            <a:off x="160866" y="881720"/>
            <a:ext cx="11565467" cy="5816977"/>
          </a:xfrm>
          <a:prstGeom prst="rect">
            <a:avLst/>
          </a:prstGeom>
          <a:noFill/>
        </p:spPr>
        <p:txBody>
          <a:bodyPr wrap="square" rtlCol="0">
            <a:spAutoFit/>
          </a:bodyPr>
          <a:lstStyle/>
          <a:p>
            <a:r>
              <a:rPr lang="en-US" sz="1200" dirty="0"/>
              <a:t>Council on Social Work Education. </a:t>
            </a:r>
            <a:r>
              <a:rPr lang="en-US" sz="1200" i="1" dirty="0"/>
              <a:t>HRSA Behavioral Health Workforce Education and Training for Professionals Awardees</a:t>
            </a:r>
            <a:r>
              <a:rPr lang="en-US" sz="1200" dirty="0"/>
              <a:t>. Nov. 2014. </a:t>
            </a:r>
            <a:r>
              <a:rPr lang="en-US" sz="1200" u="sng" dirty="0">
                <a:hlinkClick r:id="rId3"/>
              </a:rPr>
              <a:t>http://www.cswe.org/News/NewsArchives/76956.aspx</a:t>
            </a:r>
            <a:r>
              <a:rPr lang="en-US" sz="1200" u="sng" dirty="0"/>
              <a:t> </a:t>
            </a:r>
            <a:endParaRPr lang="en-US" sz="1200" dirty="0"/>
          </a:p>
          <a:p>
            <a:r>
              <a:rPr lang="en-US" sz="1200" dirty="0"/>
              <a:t> </a:t>
            </a:r>
          </a:p>
          <a:p>
            <a:r>
              <a:rPr lang="en-US" sz="1200" dirty="0"/>
              <a:t>Department of Health and Human Services- ASPE (2016). ASPE Issue Brief: Benefits of Medicaid Expansion for Behavioral Health. Retrieved March 28, 2016: </a:t>
            </a:r>
            <a:r>
              <a:rPr lang="en-US" sz="1200" u="sng" dirty="0">
                <a:hlinkClick r:id="rId4"/>
              </a:rPr>
              <a:t>https://assets.documentcloud.org/documents/2778197/Benefits-of-Medicaid-Expansion.pdf</a:t>
            </a:r>
            <a:endParaRPr lang="en-US" sz="1200" dirty="0"/>
          </a:p>
          <a:p>
            <a:r>
              <a:rPr lang="en-US" sz="1200" dirty="0"/>
              <a:t> </a:t>
            </a:r>
          </a:p>
          <a:p>
            <a:pPr lvl="0"/>
            <a:r>
              <a:rPr lang="en-US" sz="1200" dirty="0">
                <a:latin typeface="Calibri" charset="0"/>
                <a:ea typeface="Calibri" charset="0"/>
                <a:cs typeface="Calibri" charset="0"/>
              </a:rPr>
              <a:t>Bureau of Labor Statistics. U.S. Department of Labor. Occupational outlook handbook. 2015 Dec 17 [cited 2016 Aug 30]. </a:t>
            </a:r>
          </a:p>
          <a:p>
            <a:pPr lvl="0"/>
            <a:endParaRPr lang="en-US" sz="1200" dirty="0">
              <a:latin typeface="Calibri" charset="0"/>
              <a:ea typeface="Calibri" charset="0"/>
              <a:cs typeface="Calibri" charset="0"/>
            </a:endParaRPr>
          </a:p>
          <a:p>
            <a:pPr lvl="0"/>
            <a:r>
              <a:rPr lang="en-US" sz="1200" dirty="0">
                <a:latin typeface="Calibri" charset="0"/>
                <a:ea typeface="Calibri" charset="0"/>
                <a:cs typeface="Calibri" charset="0"/>
              </a:rPr>
              <a:t>Heath, B., Wise Romero, P., &amp; Reynolds, K. (2013). A standard framework for levels of integrated healthcare. </a:t>
            </a:r>
            <a:r>
              <a:rPr lang="en-US" sz="1200" i="1" dirty="0">
                <a:latin typeface="Calibri" charset="0"/>
                <a:ea typeface="Calibri" charset="0"/>
                <a:cs typeface="Calibri" charset="0"/>
              </a:rPr>
              <a:t>Washington, DC: SAMHSA-HRSA Center for Integrated Health Solutions</a:t>
            </a:r>
            <a:r>
              <a:rPr lang="en-US" sz="1200" dirty="0">
                <a:latin typeface="Calibri" charset="0"/>
                <a:ea typeface="Calibri" charset="0"/>
                <a:cs typeface="Calibri" charset="0"/>
              </a:rPr>
              <a:t>.</a:t>
            </a:r>
          </a:p>
          <a:p>
            <a:endParaRPr lang="en-US" sz="1200" dirty="0"/>
          </a:p>
          <a:p>
            <a:r>
              <a:rPr lang="en-US" sz="1200" dirty="0"/>
              <a:t>Fraher, E. P., Richman, E., Zerden, L.D., &amp; Lombardi, B. (2018). Social workers’ roles and functions in integrated care settings: Implications for education, regulation and payment. </a:t>
            </a:r>
            <a:r>
              <a:rPr lang="en-US" sz="1200" i="1" dirty="0"/>
              <a:t>American</a:t>
            </a:r>
            <a:r>
              <a:rPr lang="en-US" sz="1200" dirty="0"/>
              <a:t> </a:t>
            </a:r>
            <a:r>
              <a:rPr lang="en-US" sz="1200" i="1" dirty="0"/>
              <a:t>Journal of Preventative Medicine, 54(6S3): S281-S289. </a:t>
            </a:r>
            <a:r>
              <a:rPr lang="en-US" sz="1200" dirty="0" err="1"/>
              <a:t>doi.org</a:t>
            </a:r>
            <a:r>
              <a:rPr lang="en-US" sz="1200" dirty="0"/>
              <a:t>/10.1016/j.amepre.2018.01.046 </a:t>
            </a:r>
          </a:p>
          <a:p>
            <a:r>
              <a:rPr lang="en-US" sz="1200" dirty="0"/>
              <a:t> </a:t>
            </a:r>
          </a:p>
          <a:p>
            <a:r>
              <a:rPr lang="en-US" sz="1200" dirty="0"/>
              <a:t>Fraser, M. W., Lombardi, B. M., Wu., S., Zerden, L. D., Richman, E. L., &amp; Fraher, E. P. (2018).  Integrated primary care and social work: A systematic review. </a:t>
            </a:r>
            <a:r>
              <a:rPr lang="en-US" sz="1200" i="1" dirty="0"/>
              <a:t>Journal for the Society of Social Work Research, 9(2), ahead of print.</a:t>
            </a:r>
            <a:r>
              <a:rPr lang="en-US" sz="1200" b="1" dirty="0"/>
              <a:t> </a:t>
            </a:r>
            <a:r>
              <a:rPr lang="en-US" sz="1200" dirty="0"/>
              <a:t>doi:10.1086/697567 </a:t>
            </a:r>
          </a:p>
          <a:p>
            <a:r>
              <a:rPr lang="en-US" sz="1200" dirty="0"/>
              <a:t> </a:t>
            </a:r>
          </a:p>
          <a:p>
            <a:r>
              <a:rPr lang="en-US" sz="1200" dirty="0"/>
              <a:t>Horevitz, E. &amp;  Manoleas, P. (2013).  Professional competencies and training needs of professional social workers in integrated behavioral health in primary care. Social </a:t>
            </a:r>
            <a:r>
              <a:rPr lang="en-US" sz="1200" i="1" dirty="0"/>
              <a:t>Work Health Care</a:t>
            </a:r>
            <a:r>
              <a:rPr lang="en-US" sz="1200" dirty="0"/>
              <a:t>, 52(8):752–787.</a:t>
            </a:r>
          </a:p>
          <a:p>
            <a:r>
              <a:rPr lang="en-US" sz="1200" dirty="0"/>
              <a:t> </a:t>
            </a:r>
          </a:p>
          <a:p>
            <a:r>
              <a:rPr lang="en-US" sz="1200" dirty="0"/>
              <a:t>National Association of Deans and Directors Schools of Social Work. A behavioral health disparities curriculum infusion initiative: Eliminating behavioral health disparities for racial and ethnic minority populations: workforce development to mobilize social work as a resource. Rockville, MD: U.S. Department of Health and Human Services; 2012.</a:t>
            </a:r>
          </a:p>
          <a:p>
            <a:r>
              <a:rPr lang="en-US" sz="1200" dirty="0"/>
              <a:t> </a:t>
            </a:r>
          </a:p>
          <a:p>
            <a:r>
              <a:rPr lang="en-US" sz="1200" dirty="0"/>
              <a:t>Richman, E. L., Lombardi*, B. M., &amp; Zerden, L. D., (2017). The Accountable Care (ACC) workforce: Bridging the health divide in North Carolina. </a:t>
            </a:r>
            <a:r>
              <a:rPr lang="en-US" sz="1200" i="1" dirty="0"/>
              <a:t>North Carolina Medical Journal, </a:t>
            </a:r>
            <a:r>
              <a:rPr lang="en-US" sz="1200" dirty="0"/>
              <a:t>78(4), 262-266.doi: 10.18043/ncm.78.4.262</a:t>
            </a:r>
          </a:p>
          <a:p>
            <a:r>
              <a:rPr lang="en-US" sz="1200" dirty="0"/>
              <a:t> </a:t>
            </a:r>
          </a:p>
          <a:p>
            <a:r>
              <a:rPr lang="en-US" sz="1200" dirty="0"/>
              <a:t>Ricketts, T. C., &amp; Fraher, E. P. (2013). Reconfiguring health workforce policy so that education, training, and actual delivery of care are closely connected. </a:t>
            </a:r>
            <a:r>
              <a:rPr lang="en-US" sz="1200" i="1" dirty="0"/>
              <a:t>Health Affairs</a:t>
            </a:r>
            <a:r>
              <a:rPr lang="en-US" sz="1200" dirty="0"/>
              <a:t>, </a:t>
            </a:r>
            <a:r>
              <a:rPr lang="en-US" sz="1200" i="1" dirty="0"/>
              <a:t>32</a:t>
            </a:r>
            <a:r>
              <a:rPr lang="en-US" sz="1200" dirty="0"/>
              <a:t>(11), 1874-1880.</a:t>
            </a:r>
          </a:p>
          <a:p>
            <a:r>
              <a:rPr lang="en-US" sz="1200" dirty="0"/>
              <a:t> </a:t>
            </a:r>
          </a:p>
          <a:p>
            <a:r>
              <a:rPr lang="en-US" sz="1200" dirty="0"/>
              <a:t>SAMHSA (2014). </a:t>
            </a:r>
            <a:r>
              <a:rPr lang="en-US" sz="1200" i="1" dirty="0"/>
              <a:t>Use of Behavioral Health Services Is Expected to Increase under the Affordable Care Act</a:t>
            </a:r>
            <a:r>
              <a:rPr lang="en-US" sz="1200" dirty="0"/>
              <a:t>, The CBHSQ Report. 13 May 13 2014. Available at </a:t>
            </a:r>
            <a:r>
              <a:rPr lang="en-US" sz="1200" u="sng" dirty="0">
                <a:hlinkClick r:id="rId5"/>
              </a:rPr>
              <a:t>http://www.samhsa.gov/data/sites/default/files/spot139-ACA-behavioral-health-2014.pdf</a:t>
            </a:r>
            <a:r>
              <a:rPr lang="en-US" sz="1200" u="sng" dirty="0"/>
              <a:t> </a:t>
            </a:r>
            <a:endParaRPr lang="en-US" sz="1200" dirty="0"/>
          </a:p>
          <a:p>
            <a:endParaRPr lang="en-US" sz="1200" dirty="0"/>
          </a:p>
        </p:txBody>
      </p:sp>
      <p:sp>
        <p:nvSpPr>
          <p:cNvPr id="4" name="Title 1">
            <a:extLst>
              <a:ext uri="{FF2B5EF4-FFF2-40B4-BE49-F238E27FC236}">
                <a16:creationId xmlns:a16="http://schemas.microsoft.com/office/drawing/2014/main" id="{B56CE7DB-7A3A-7C4B-A873-86C1CAD8D815}"/>
              </a:ext>
            </a:extLst>
          </p:cNvPr>
          <p:cNvSpPr txBox="1">
            <a:spLocks/>
          </p:cNvSpPr>
          <p:nvPr/>
        </p:nvSpPr>
        <p:spPr>
          <a:xfrm>
            <a:off x="1828800" y="73152"/>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C00000"/>
                </a:solidFill>
                <a:latin typeface="Calibri" charset="0"/>
                <a:ea typeface="Calibri" charset="0"/>
                <a:cs typeface="Calibri" charset="0"/>
              </a:rPr>
              <a:t>Additional References</a:t>
            </a:r>
            <a:endParaRPr lang="en-US" sz="3600" dirty="0">
              <a:solidFill>
                <a:srgbClr val="C00000"/>
              </a:solidFill>
            </a:endParaRPr>
          </a:p>
        </p:txBody>
      </p:sp>
    </p:spTree>
    <p:extLst>
      <p:ext uri="{BB962C8B-B14F-4D97-AF65-F5344CB8AC3E}">
        <p14:creationId xmlns:p14="http://schemas.microsoft.com/office/powerpoint/2010/main" val="184953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286" y="246743"/>
            <a:ext cx="8966427" cy="1036705"/>
          </a:xfrm>
          <a:solidFill>
            <a:srgbClr val="FECDD5"/>
          </a:solidFill>
          <a:ln>
            <a:solidFill>
              <a:srgbClr val="753E3E"/>
            </a:solidFill>
          </a:ln>
        </p:spPr>
        <p:txBody>
          <a:bodyPr anchor="ctr">
            <a:normAutofit/>
          </a:bodyPr>
          <a:lstStyle/>
          <a:p>
            <a:r>
              <a:rPr lang="en-US" sz="3600" dirty="0">
                <a:solidFill>
                  <a:srgbClr val="000000"/>
                </a:solidFill>
              </a:rPr>
              <a:t>Social Work Health Impact Model </a:t>
            </a:r>
            <a:r>
              <a:rPr lang="en-US" sz="1200" dirty="0">
                <a:solidFill>
                  <a:srgbClr val="000000"/>
                </a:solidFill>
              </a:rPr>
              <a:t>(Ruth, Wachman  &amp; Schultz, 2014)</a:t>
            </a:r>
          </a:p>
        </p:txBody>
      </p:sp>
      <p:pic>
        <p:nvPicPr>
          <p:cNvPr id="4" name="Picture 3" descr="ALPS-CISWH Social Work Health Impact Model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286" y="1283448"/>
            <a:ext cx="8966427" cy="4931797"/>
          </a:xfrm>
          <a:prstGeom prst="rect">
            <a:avLst/>
          </a:prstGeom>
          <a:ln>
            <a:solidFill>
              <a:schemeClr val="accent2">
                <a:lumMod val="75000"/>
              </a:schemeClr>
            </a:solidFill>
          </a:ln>
        </p:spPr>
      </p:pic>
    </p:spTree>
    <p:extLst>
      <p:ext uri="{BB962C8B-B14F-4D97-AF65-F5344CB8AC3E}">
        <p14:creationId xmlns:p14="http://schemas.microsoft.com/office/powerpoint/2010/main" val="419501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0BA3-D775-4A55-987F-CBB21F28A8A1}"/>
              </a:ext>
            </a:extLst>
          </p:cNvPr>
          <p:cNvSpPr>
            <a:spLocks noGrp="1"/>
          </p:cNvSpPr>
          <p:nvPr>
            <p:ph type="title"/>
          </p:nvPr>
        </p:nvSpPr>
        <p:spPr>
          <a:xfrm>
            <a:off x="160607" y="39166"/>
            <a:ext cx="11036551" cy="1325563"/>
          </a:xfrm>
        </p:spPr>
        <p:txBody>
          <a:bodyPr>
            <a:normAutofit/>
          </a:bodyPr>
          <a:lstStyle/>
          <a:p>
            <a:r>
              <a:rPr lang="en-US" sz="4000" dirty="0"/>
              <a:t>Shifting Concepts of “Health” Through History</a:t>
            </a:r>
          </a:p>
        </p:txBody>
      </p:sp>
      <p:sp>
        <p:nvSpPr>
          <p:cNvPr id="3" name="Content Placeholder 2">
            <a:extLst>
              <a:ext uri="{FF2B5EF4-FFF2-40B4-BE49-F238E27FC236}">
                <a16:creationId xmlns:a16="http://schemas.microsoft.com/office/drawing/2014/main" id="{E5EE1EB9-08C3-482F-A899-92241963883E}"/>
              </a:ext>
            </a:extLst>
          </p:cNvPr>
          <p:cNvSpPr>
            <a:spLocks noGrp="1"/>
          </p:cNvSpPr>
          <p:nvPr>
            <p:ph idx="1"/>
          </p:nvPr>
        </p:nvSpPr>
        <p:spPr>
          <a:xfrm>
            <a:off x="284591" y="1352574"/>
            <a:ext cx="10254342" cy="3836275"/>
          </a:xfrm>
        </p:spPr>
        <p:txBody>
          <a:bodyPr>
            <a:normAutofit fontScale="92500" lnSpcReduction="20000"/>
          </a:bodyPr>
          <a:lstStyle/>
          <a:p>
            <a:r>
              <a:rPr lang="en-US" sz="2600" dirty="0"/>
              <a:t>Before considering new roles for social work in a rapidly changing health landscape, it’s important to cover some historical ground and review concepts of health, health care, and health reform </a:t>
            </a:r>
          </a:p>
          <a:p>
            <a:r>
              <a:rPr lang="en-US" sz="2600" dirty="0"/>
              <a:t>17</a:t>
            </a:r>
            <a:r>
              <a:rPr lang="en-US" sz="2600" baseline="30000" dirty="0"/>
              <a:t>th</a:t>
            </a:r>
            <a:r>
              <a:rPr lang="en-US" sz="2600" dirty="0"/>
              <a:t> century separation of mind and body remains. </a:t>
            </a:r>
            <a:r>
              <a:rPr lang="en-US" sz="2600" b="1" i="1" dirty="0"/>
              <a:t>Cartesian Dualism</a:t>
            </a:r>
            <a:r>
              <a:rPr lang="en-US" sz="2600" dirty="0"/>
              <a:t> </a:t>
            </a:r>
            <a:r>
              <a:rPr lang="mr-IN" sz="2600" dirty="0"/>
              <a:t>–</a:t>
            </a:r>
            <a:r>
              <a:rPr lang="en-US" sz="2600" dirty="0"/>
              <a:t> Humans are comprised of two unlike substances which could not exist in unity: </a:t>
            </a:r>
          </a:p>
          <a:p>
            <a:pPr marL="350838" lvl="1" indent="0">
              <a:buNone/>
            </a:pPr>
            <a:r>
              <a:rPr lang="en-US" sz="2000" b="1" dirty="0"/>
              <a:t>Mind</a:t>
            </a:r>
            <a:r>
              <a:rPr lang="en-US" sz="2000" dirty="0"/>
              <a:t> was </a:t>
            </a:r>
            <a:r>
              <a:rPr lang="en-US" sz="2000" dirty="0" err="1"/>
              <a:t>unextended</a:t>
            </a:r>
            <a:r>
              <a:rPr lang="en-US" sz="2000" dirty="0"/>
              <a:t>, an </a:t>
            </a:r>
            <a:r>
              <a:rPr lang="en-US" sz="2000" u="sng" dirty="0"/>
              <a:t>immaterial but thinking</a:t>
            </a:r>
            <a:r>
              <a:rPr lang="en-US" sz="2000" dirty="0"/>
              <a:t> substance;</a:t>
            </a:r>
          </a:p>
          <a:p>
            <a:pPr marL="350838" lvl="1" indent="0">
              <a:buNone/>
            </a:pPr>
            <a:r>
              <a:rPr lang="en-US" sz="2000" b="1" dirty="0"/>
              <a:t>Body</a:t>
            </a:r>
            <a:r>
              <a:rPr lang="en-US" sz="2000" dirty="0"/>
              <a:t> was an extended, </a:t>
            </a:r>
            <a:r>
              <a:rPr lang="en-US" sz="2000" u="sng" dirty="0"/>
              <a:t>material but unthinking</a:t>
            </a:r>
            <a:r>
              <a:rPr lang="en-US" sz="2000" dirty="0"/>
              <a:t> substance. The body was subject to mechanical laws; but mind was not</a:t>
            </a:r>
          </a:p>
          <a:p>
            <a:pPr marL="0" indent="0">
              <a:spcBef>
                <a:spcPts val="2400"/>
              </a:spcBef>
              <a:buNone/>
            </a:pPr>
            <a:r>
              <a:rPr lang="en-US" dirty="0"/>
              <a:t>Acceptance of Dualism shaped human concepts of health, resulting in focus on mechanics of  ‘material body’ as primary object of medical science; this is the origin of the “medical model”</a:t>
            </a:r>
          </a:p>
        </p:txBody>
      </p:sp>
      <p:sp>
        <p:nvSpPr>
          <p:cNvPr id="5" name="TextBox 4">
            <a:extLst>
              <a:ext uri="{FF2B5EF4-FFF2-40B4-BE49-F238E27FC236}">
                <a16:creationId xmlns:a16="http://schemas.microsoft.com/office/drawing/2014/main" id="{616B808A-D8CB-1A4D-BFB9-34DB473A5D6D}"/>
              </a:ext>
            </a:extLst>
          </p:cNvPr>
          <p:cNvSpPr txBox="1"/>
          <p:nvPr/>
        </p:nvSpPr>
        <p:spPr>
          <a:xfrm>
            <a:off x="1357313" y="5188849"/>
            <a:ext cx="7830230" cy="1015663"/>
          </a:xfrm>
          <a:prstGeom prst="rect">
            <a:avLst/>
          </a:prstGeom>
          <a:solidFill>
            <a:srgbClr val="F9FF9D"/>
          </a:solidFill>
          <a:ln>
            <a:solidFill>
              <a:schemeClr val="tx1">
                <a:lumMod val="65000"/>
                <a:lumOff val="35000"/>
              </a:schemeClr>
            </a:solidFill>
          </a:ln>
        </p:spPr>
        <p:txBody>
          <a:bodyPr wrap="square" rtlCol="0">
            <a:spAutoFit/>
          </a:bodyPr>
          <a:lstStyle/>
          <a:p>
            <a:pPr algn="ctr"/>
            <a:r>
              <a:rPr lang="en-US" sz="2000" b="1" dirty="0">
                <a:latin typeface="Arial Hebrew Light"/>
                <a:cs typeface="Arial Hebrew Light"/>
              </a:rPr>
              <a:t>EXERCISE: What continued impacts of mind/body dualism have you experienced or observed in your social work practice/training?</a:t>
            </a:r>
          </a:p>
        </p:txBody>
      </p:sp>
    </p:spTree>
    <p:extLst>
      <p:ext uri="{BB962C8B-B14F-4D97-AF65-F5344CB8AC3E}">
        <p14:creationId xmlns:p14="http://schemas.microsoft.com/office/powerpoint/2010/main" val="366979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E0FE-C2FD-4EB6-A06E-57753B68E5C1}"/>
              </a:ext>
            </a:extLst>
          </p:cNvPr>
          <p:cNvSpPr>
            <a:spLocks noGrp="1"/>
          </p:cNvSpPr>
          <p:nvPr>
            <p:ph type="title"/>
          </p:nvPr>
        </p:nvSpPr>
        <p:spPr>
          <a:xfrm>
            <a:off x="233791" y="0"/>
            <a:ext cx="10795279" cy="1325563"/>
          </a:xfrm>
        </p:spPr>
        <p:txBody>
          <a:bodyPr>
            <a:noAutofit/>
          </a:bodyPr>
          <a:lstStyle/>
          <a:p>
            <a:r>
              <a:rPr lang="en-US" dirty="0"/>
              <a:t>Late-18</a:t>
            </a:r>
            <a:r>
              <a:rPr lang="en-US" baseline="30000" dirty="0"/>
              <a:t>th </a:t>
            </a:r>
            <a:r>
              <a:rPr lang="en-US" dirty="0"/>
              <a:t>to Mid-19</a:t>
            </a:r>
            <a:r>
              <a:rPr lang="en-US" baseline="30000" dirty="0"/>
              <a:t>th</a:t>
            </a:r>
            <a:r>
              <a:rPr lang="en-US" dirty="0"/>
              <a:t> Centuries: Preventive Public Health &amp; Sanitation</a:t>
            </a:r>
          </a:p>
        </p:txBody>
      </p:sp>
      <p:sp>
        <p:nvSpPr>
          <p:cNvPr id="3" name="Content Placeholder 2">
            <a:extLst>
              <a:ext uri="{FF2B5EF4-FFF2-40B4-BE49-F238E27FC236}">
                <a16:creationId xmlns:a16="http://schemas.microsoft.com/office/drawing/2014/main" id="{CF27EF82-26A2-4B5A-BAF5-F4E35E986C13}"/>
              </a:ext>
            </a:extLst>
          </p:cNvPr>
          <p:cNvSpPr>
            <a:spLocks noGrp="1"/>
          </p:cNvSpPr>
          <p:nvPr>
            <p:ph idx="1"/>
          </p:nvPr>
        </p:nvSpPr>
        <p:spPr>
          <a:xfrm>
            <a:off x="233793" y="1325563"/>
            <a:ext cx="10485790" cy="5213802"/>
          </a:xfrm>
        </p:spPr>
        <p:txBody>
          <a:bodyPr>
            <a:normAutofit fontScale="85000" lnSpcReduction="20000"/>
          </a:bodyPr>
          <a:lstStyle/>
          <a:p>
            <a:pPr>
              <a:lnSpc>
                <a:spcPct val="120000"/>
              </a:lnSpc>
              <a:spcBef>
                <a:spcPts val="0"/>
              </a:spcBef>
            </a:pPr>
            <a:r>
              <a:rPr lang="en-US" sz="2400" dirty="0"/>
              <a:t>1790s: First large urban public health departments (or “boards”) established in Baltimore, Philadelphia, and Boston</a:t>
            </a:r>
          </a:p>
          <a:p>
            <a:pPr>
              <a:lnSpc>
                <a:spcPct val="120000"/>
              </a:lnSpc>
              <a:spcBef>
                <a:spcPts val="0"/>
              </a:spcBef>
            </a:pPr>
            <a:r>
              <a:rPr lang="en-US" sz="2400" dirty="0"/>
              <a:t>Industrialization and Urbanization leads to filthy conditions and corresponding spike in disease</a:t>
            </a:r>
          </a:p>
          <a:p>
            <a:pPr>
              <a:lnSpc>
                <a:spcPct val="120000"/>
              </a:lnSpc>
              <a:spcBef>
                <a:spcPts val="0"/>
              </a:spcBef>
            </a:pPr>
            <a:r>
              <a:rPr lang="en-US" sz="2400" dirty="0"/>
              <a:t>Greater understanding of air, water, waste, and proximity as factors effecting transmission of disease</a:t>
            </a:r>
          </a:p>
          <a:p>
            <a:pPr>
              <a:lnSpc>
                <a:spcPct val="120000"/>
              </a:lnSpc>
              <a:spcBef>
                <a:spcPts val="0"/>
              </a:spcBef>
            </a:pPr>
            <a:r>
              <a:rPr lang="en-US" sz="2400" i="1" dirty="0"/>
              <a:t>The birth of Public Health as a profession</a:t>
            </a:r>
          </a:p>
          <a:p>
            <a:pPr marL="0" indent="0">
              <a:buNone/>
            </a:pPr>
            <a:endParaRPr lang="en-US" sz="2400" i="1" dirty="0"/>
          </a:p>
          <a:p>
            <a:endParaRPr lang="en-US" sz="2400" i="1" dirty="0"/>
          </a:p>
          <a:p>
            <a:endParaRPr lang="en-US" sz="2400" dirty="0"/>
          </a:p>
          <a:p>
            <a:pPr marL="0" indent="0">
              <a:buNone/>
            </a:pPr>
            <a:endParaRPr lang="en-US" sz="2400" dirty="0"/>
          </a:p>
          <a:p>
            <a:pPr>
              <a:lnSpc>
                <a:spcPct val="120000"/>
              </a:lnSpc>
              <a:spcBef>
                <a:spcPts val="0"/>
              </a:spcBef>
            </a:pPr>
            <a:r>
              <a:rPr lang="en-US" sz="2400" dirty="0"/>
              <a:t>1877: ‘Germ Theory’ of disease proposed by Louis Pasteur</a:t>
            </a:r>
          </a:p>
          <a:p>
            <a:pPr>
              <a:lnSpc>
                <a:spcPct val="120000"/>
              </a:lnSpc>
              <a:spcBef>
                <a:spcPts val="0"/>
              </a:spcBef>
            </a:pPr>
            <a:r>
              <a:rPr lang="en-US" sz="2400" dirty="0"/>
              <a:t>1879-1900: Building on smallpox vaccine breakthroughs, rapid increase in discovery and development of vaccines</a:t>
            </a:r>
          </a:p>
          <a:p>
            <a:pPr>
              <a:lnSpc>
                <a:spcPct val="120000"/>
              </a:lnSpc>
              <a:spcBef>
                <a:spcPts val="0"/>
              </a:spcBef>
            </a:pPr>
            <a:r>
              <a:rPr lang="en-US" sz="2400" dirty="0"/>
              <a:t>1900-1950s: Widespread adoption of verified immunizations and intensive development and testing of new vaccines</a:t>
            </a:r>
          </a:p>
          <a:p>
            <a:endParaRPr lang="en-US" sz="2400" i="1" dirty="0"/>
          </a:p>
          <a:p>
            <a:endParaRPr lang="en-US" dirty="0"/>
          </a:p>
        </p:txBody>
      </p:sp>
      <p:sp>
        <p:nvSpPr>
          <p:cNvPr id="4" name="Title 1">
            <a:extLst>
              <a:ext uri="{FF2B5EF4-FFF2-40B4-BE49-F238E27FC236}">
                <a16:creationId xmlns:a16="http://schemas.microsoft.com/office/drawing/2014/main" id="{5296BF51-06EB-4148-8CA4-6A77652C6373}"/>
              </a:ext>
            </a:extLst>
          </p:cNvPr>
          <p:cNvSpPr txBox="1">
            <a:spLocks/>
          </p:cNvSpPr>
          <p:nvPr/>
        </p:nvSpPr>
        <p:spPr>
          <a:xfrm>
            <a:off x="233791" y="3429000"/>
            <a:ext cx="102648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C00000"/>
                </a:solidFill>
                <a:latin typeface="Trajan Pro" charset="0"/>
                <a:ea typeface="Trajan Pro" charset="0"/>
                <a:cs typeface="Trajan Pro" charset="0"/>
              </a:defRPr>
            </a:lvl1pPr>
          </a:lstStyle>
          <a:p>
            <a:r>
              <a:rPr lang="en-US" sz="3600" dirty="0">
                <a:latin typeface="Arial Black" panose="020B0A04020102020204" pitchFamily="34" charset="0"/>
              </a:rPr>
              <a:t>Late-19</a:t>
            </a:r>
            <a:r>
              <a:rPr lang="en-US" sz="3600" baseline="30000" dirty="0">
                <a:latin typeface="Arial Black" panose="020B0A04020102020204" pitchFamily="34" charset="0"/>
              </a:rPr>
              <a:t>th</a:t>
            </a:r>
            <a:r>
              <a:rPr lang="en-US" sz="3600" dirty="0">
                <a:latin typeface="Arial Black" panose="020B0A04020102020204" pitchFamily="34" charset="0"/>
              </a:rPr>
              <a:t> to Mid-20</a:t>
            </a:r>
            <a:r>
              <a:rPr lang="en-US" sz="3600" baseline="30000" dirty="0">
                <a:latin typeface="Arial Black" panose="020B0A04020102020204" pitchFamily="34" charset="0"/>
              </a:rPr>
              <a:t>th</a:t>
            </a:r>
            <a:r>
              <a:rPr lang="en-US" sz="3600" dirty="0">
                <a:latin typeface="Arial Black" panose="020B0A04020102020204" pitchFamily="34" charset="0"/>
              </a:rPr>
              <a:t> Centuries: Germ Theory &amp; Vaccination</a:t>
            </a:r>
          </a:p>
        </p:txBody>
      </p:sp>
    </p:spTree>
    <p:extLst>
      <p:ext uri="{BB962C8B-B14F-4D97-AF65-F5344CB8AC3E}">
        <p14:creationId xmlns:p14="http://schemas.microsoft.com/office/powerpoint/2010/main" val="95607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8-22 at 10.08.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571" y="89704"/>
            <a:ext cx="3749811" cy="2415612"/>
          </a:xfrm>
          <a:prstGeom prst="rect">
            <a:avLst/>
          </a:prstGeom>
        </p:spPr>
      </p:pic>
      <p:sp>
        <p:nvSpPr>
          <p:cNvPr id="5" name="Title 1">
            <a:extLst>
              <a:ext uri="{FF2B5EF4-FFF2-40B4-BE49-F238E27FC236}">
                <a16:creationId xmlns:a16="http://schemas.microsoft.com/office/drawing/2014/main" id="{CF533A0F-6514-DE4E-B9F5-34FE208D3565}"/>
              </a:ext>
            </a:extLst>
          </p:cNvPr>
          <p:cNvSpPr>
            <a:spLocks noGrp="1"/>
          </p:cNvSpPr>
          <p:nvPr>
            <p:ph type="title"/>
          </p:nvPr>
        </p:nvSpPr>
        <p:spPr>
          <a:xfrm>
            <a:off x="407964" y="365126"/>
            <a:ext cx="5746094" cy="1151618"/>
          </a:xfrm>
        </p:spPr>
        <p:txBody>
          <a:bodyPr>
            <a:normAutofit fontScale="90000"/>
          </a:bodyPr>
          <a:lstStyle/>
          <a:p>
            <a:r>
              <a:rPr lang="en-US" sz="3600" dirty="0"/>
              <a:t>Late 20</a:t>
            </a:r>
            <a:r>
              <a:rPr lang="en-US" sz="3600" baseline="30000" dirty="0"/>
              <a:t>th</a:t>
            </a:r>
            <a:r>
              <a:rPr lang="en-US" sz="3600" dirty="0"/>
              <a:t> Century: Emergence of Population Health</a:t>
            </a:r>
          </a:p>
        </p:txBody>
      </p:sp>
      <p:sp>
        <p:nvSpPr>
          <p:cNvPr id="2" name="Rectangle 1">
            <a:extLst>
              <a:ext uri="{FF2B5EF4-FFF2-40B4-BE49-F238E27FC236}">
                <a16:creationId xmlns:a16="http://schemas.microsoft.com/office/drawing/2014/main" id="{10BB486E-2B06-D247-9C41-658B7461B8D3}"/>
              </a:ext>
            </a:extLst>
          </p:cNvPr>
          <p:cNvSpPr/>
          <p:nvPr/>
        </p:nvSpPr>
        <p:spPr>
          <a:xfrm>
            <a:off x="407964" y="1753115"/>
            <a:ext cx="6988629" cy="4739759"/>
          </a:xfrm>
          <a:prstGeom prst="rect">
            <a:avLst/>
          </a:prstGeom>
        </p:spPr>
        <p:txBody>
          <a:bodyPr wrap="square">
            <a:spAutoFit/>
          </a:bodyPr>
          <a:lstStyle/>
          <a:p>
            <a:pPr marL="342900" lvl="3" indent="-342900">
              <a:spcBef>
                <a:spcPts val="0"/>
              </a:spcBef>
              <a:buClr>
                <a:schemeClr val="tx1">
                  <a:lumMod val="75000"/>
                  <a:lumOff val="25000"/>
                </a:schemeClr>
              </a:buClr>
              <a:buFont typeface="Arial" panose="020B0604020202020204" pitchFamily="34" charset="0"/>
              <a:buChar char="•"/>
            </a:pPr>
            <a:r>
              <a:rPr lang="en-US" sz="2400" dirty="0">
                <a:latin typeface="Arial "/>
                <a:cs typeface="Times New Roman"/>
              </a:rPr>
              <a:t>Recognition of the limits of medical model and importance of public health and social factors which shape health</a:t>
            </a:r>
          </a:p>
          <a:p>
            <a:pPr marL="342900" lvl="3" indent="-342900">
              <a:spcBef>
                <a:spcPts val="0"/>
              </a:spcBef>
              <a:buClr>
                <a:schemeClr val="tx1">
                  <a:lumMod val="75000"/>
                  <a:lumOff val="25000"/>
                </a:schemeClr>
              </a:buClr>
              <a:buFont typeface="Arial" panose="020B0604020202020204" pitchFamily="34" charset="0"/>
              <a:buChar char="•"/>
            </a:pPr>
            <a:r>
              <a:rPr lang="en-US" sz="2400" dirty="0">
                <a:latin typeface="Arial "/>
                <a:cs typeface="Times New Roman"/>
              </a:rPr>
              <a:t>Development of population health, which focuses on health outcomes of a group of individuals, including the distribution of such outcomes within the group” </a:t>
            </a:r>
            <a:r>
              <a:rPr lang="en-US" sz="1050" dirty="0">
                <a:cs typeface="Times New Roman"/>
              </a:rPr>
              <a:t>(</a:t>
            </a:r>
            <a:r>
              <a:rPr lang="en-US" sz="1050" dirty="0" err="1">
                <a:cs typeface="Times New Roman"/>
              </a:rPr>
              <a:t>Kindig</a:t>
            </a:r>
            <a:r>
              <a:rPr lang="en-US" sz="1050" dirty="0">
                <a:cs typeface="Times New Roman"/>
              </a:rPr>
              <a:t> &amp; Stoddart, 2003).</a:t>
            </a:r>
          </a:p>
          <a:p>
            <a:pPr marL="342900" lvl="3" indent="-342900">
              <a:spcBef>
                <a:spcPts val="0"/>
              </a:spcBef>
              <a:buClr>
                <a:schemeClr val="tx1">
                  <a:lumMod val="75000"/>
                  <a:lumOff val="25000"/>
                </a:schemeClr>
              </a:buClr>
              <a:buFont typeface="Arial" panose="020B0604020202020204" pitchFamily="34" charset="0"/>
              <a:buChar char="•"/>
            </a:pPr>
            <a:endParaRPr lang="en-US" sz="1050" dirty="0">
              <a:cs typeface="Times New Roman"/>
            </a:endParaRPr>
          </a:p>
          <a:p>
            <a:pPr marL="342900" lvl="3" indent="-342900">
              <a:spcBef>
                <a:spcPts val="0"/>
              </a:spcBef>
              <a:buClr>
                <a:schemeClr val="tx1">
                  <a:lumMod val="75000"/>
                  <a:lumOff val="25000"/>
                </a:schemeClr>
              </a:buClr>
              <a:buFont typeface="Arial" panose="020B0604020202020204" pitchFamily="34" charset="0"/>
              <a:buChar char="•"/>
            </a:pPr>
            <a:endParaRPr lang="en-US" sz="1050" dirty="0">
              <a:cs typeface="Times New Roman"/>
            </a:endParaRPr>
          </a:p>
          <a:p>
            <a:pPr marL="342900" lvl="3" indent="-342900">
              <a:spcBef>
                <a:spcPts val="0"/>
              </a:spcBef>
              <a:buClr>
                <a:schemeClr val="tx1">
                  <a:lumMod val="75000"/>
                  <a:lumOff val="25000"/>
                </a:schemeClr>
              </a:buClr>
              <a:buFont typeface="Arial" panose="020B0604020202020204" pitchFamily="34" charset="0"/>
              <a:buChar char="•"/>
            </a:pPr>
            <a:endParaRPr lang="en-US" sz="1050" dirty="0">
              <a:cs typeface="Times New Roman"/>
            </a:endParaRPr>
          </a:p>
          <a:p>
            <a:pPr marL="342900" lvl="3" indent="-342900">
              <a:spcBef>
                <a:spcPts val="0"/>
              </a:spcBef>
              <a:buClr>
                <a:schemeClr val="tx1">
                  <a:lumMod val="75000"/>
                  <a:lumOff val="25000"/>
                </a:schemeClr>
              </a:buClr>
              <a:buFont typeface="Arial" panose="020B0604020202020204" pitchFamily="34" charset="0"/>
              <a:buChar char="•"/>
            </a:pPr>
            <a:endParaRPr lang="en-US" sz="1050" dirty="0">
              <a:cs typeface="Times New Roman"/>
            </a:endParaRPr>
          </a:p>
          <a:p>
            <a:pPr marL="0" lvl="3">
              <a:spcBef>
                <a:spcPts val="0"/>
              </a:spcBef>
              <a:buClr>
                <a:schemeClr val="tx1">
                  <a:lumMod val="75000"/>
                  <a:lumOff val="25000"/>
                </a:schemeClr>
              </a:buClr>
            </a:pPr>
            <a:r>
              <a:rPr lang="en-US" sz="2300" i="1" dirty="0">
                <a:solidFill>
                  <a:schemeClr val="accent5"/>
                </a:solidFill>
                <a:latin typeface="Arial "/>
                <a:cs typeface="Times New Roman"/>
              </a:rPr>
              <a:t>Exercise: Review the county health rankings chart which addresses the social determinants of health. Consider all the factors that can help keep an individual and whole community healthy.</a:t>
            </a:r>
          </a:p>
        </p:txBody>
      </p:sp>
      <p:pic>
        <p:nvPicPr>
          <p:cNvPr id="6" name="Picture 5" descr="Screen Shot 2018-08-12 at 9.06.07 PM.png">
            <a:extLst>
              <a:ext uri="{FF2B5EF4-FFF2-40B4-BE49-F238E27FC236}">
                <a16:creationId xmlns:a16="http://schemas.microsoft.com/office/drawing/2014/main" id="{D7A051DE-D4D3-9340-B8B8-31B761810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577" y="2578848"/>
            <a:ext cx="3052552" cy="4279152"/>
          </a:xfrm>
          <a:prstGeom prst="rect">
            <a:avLst/>
          </a:prstGeom>
          <a:ln>
            <a:solidFill>
              <a:schemeClr val="tx1"/>
            </a:solidFill>
          </a:ln>
        </p:spPr>
      </p:pic>
    </p:spTree>
    <p:extLst>
      <p:ext uri="{BB962C8B-B14F-4D97-AF65-F5344CB8AC3E}">
        <p14:creationId xmlns:p14="http://schemas.microsoft.com/office/powerpoint/2010/main" val="216158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D5DB-42F0-4C7E-9054-7188E86F1BF1}"/>
              </a:ext>
            </a:extLst>
          </p:cNvPr>
          <p:cNvSpPr>
            <a:spLocks noGrp="1"/>
          </p:cNvSpPr>
          <p:nvPr>
            <p:ph type="title"/>
          </p:nvPr>
        </p:nvSpPr>
        <p:spPr/>
        <p:txBody>
          <a:bodyPr/>
          <a:lstStyle/>
          <a:p>
            <a:r>
              <a:rPr lang="en-US" dirty="0"/>
              <a:t>Brief Evolution of US Health Care Services</a:t>
            </a:r>
          </a:p>
        </p:txBody>
      </p:sp>
      <p:sp>
        <p:nvSpPr>
          <p:cNvPr id="3" name="Content Placeholder 2">
            <a:extLst>
              <a:ext uri="{FF2B5EF4-FFF2-40B4-BE49-F238E27FC236}">
                <a16:creationId xmlns:a16="http://schemas.microsoft.com/office/drawing/2014/main" id="{15B0B453-9091-410F-A527-54DCFDB7FF0D}"/>
              </a:ext>
            </a:extLst>
          </p:cNvPr>
          <p:cNvSpPr>
            <a:spLocks noGrp="1"/>
          </p:cNvSpPr>
          <p:nvPr>
            <p:ph idx="1"/>
          </p:nvPr>
        </p:nvSpPr>
        <p:spPr>
          <a:xfrm>
            <a:off x="407963" y="2008506"/>
            <a:ext cx="9911694" cy="3801452"/>
          </a:xfrm>
        </p:spPr>
        <p:txBody>
          <a:bodyPr>
            <a:normAutofit/>
          </a:bodyPr>
          <a:lstStyle/>
          <a:p>
            <a:pPr marL="0" indent="0">
              <a:lnSpc>
                <a:spcPct val="100000"/>
              </a:lnSpc>
              <a:spcBef>
                <a:spcPts val="0"/>
              </a:spcBef>
              <a:buNone/>
            </a:pPr>
            <a:r>
              <a:rPr lang="en-US" b="1" dirty="0"/>
              <a:t>Late 19</a:t>
            </a:r>
            <a:r>
              <a:rPr lang="en-US" b="1" baseline="30000" dirty="0"/>
              <a:t>th</a:t>
            </a:r>
            <a:r>
              <a:rPr lang="en-US" b="1" dirty="0"/>
              <a:t> / Early 20</a:t>
            </a:r>
            <a:r>
              <a:rPr lang="en-US" b="1" baseline="30000" dirty="0"/>
              <a:t>th</a:t>
            </a:r>
            <a:r>
              <a:rPr lang="en-US" b="1" dirty="0"/>
              <a:t> centuries</a:t>
            </a:r>
            <a:r>
              <a:rPr lang="en-US" dirty="0"/>
              <a:t>:  Hospitals as centers for indigent people</a:t>
            </a:r>
          </a:p>
          <a:p>
            <a:pPr marL="0" indent="0">
              <a:lnSpc>
                <a:spcPct val="100000"/>
              </a:lnSpc>
              <a:spcBef>
                <a:spcPts val="0"/>
              </a:spcBef>
              <a:buNone/>
            </a:pPr>
            <a:r>
              <a:rPr lang="en-US" b="1" dirty="0"/>
              <a:t>1930s </a:t>
            </a:r>
            <a:r>
              <a:rPr lang="mr-IN" b="1" dirty="0"/>
              <a:t>–</a:t>
            </a:r>
            <a:r>
              <a:rPr lang="en-US" b="1" dirty="0"/>
              <a:t> mid 1940s</a:t>
            </a:r>
            <a:r>
              <a:rPr lang="en-US" dirty="0"/>
              <a:t>:  Private v. Public Health Insurance</a:t>
            </a:r>
          </a:p>
          <a:p>
            <a:pPr marL="0" indent="0">
              <a:lnSpc>
                <a:spcPct val="100000"/>
              </a:lnSpc>
              <a:spcBef>
                <a:spcPts val="0"/>
              </a:spcBef>
              <a:buNone/>
            </a:pPr>
            <a:r>
              <a:rPr lang="en-US" b="1" dirty="0"/>
              <a:t>Late 1940s </a:t>
            </a:r>
            <a:r>
              <a:rPr lang="mr-IN" b="1" dirty="0"/>
              <a:t>–</a:t>
            </a:r>
            <a:r>
              <a:rPr lang="en-US" b="1" dirty="0"/>
              <a:t> mid 1960s</a:t>
            </a:r>
            <a:r>
              <a:rPr lang="en-US" dirty="0"/>
              <a:t>:  Insurance coverage grows;  Scientific advances;  Growing health inequities</a:t>
            </a:r>
          </a:p>
          <a:p>
            <a:pPr marL="0" indent="0">
              <a:lnSpc>
                <a:spcPct val="100000"/>
              </a:lnSpc>
              <a:spcBef>
                <a:spcPts val="0"/>
              </a:spcBef>
              <a:buNone/>
            </a:pPr>
            <a:r>
              <a:rPr lang="en-US" b="1" dirty="0"/>
              <a:t>Late 1960s</a:t>
            </a:r>
            <a:r>
              <a:rPr lang="en-US" dirty="0"/>
              <a:t>:  Passage of Medicare, Medicaid</a:t>
            </a:r>
          </a:p>
          <a:p>
            <a:pPr marL="0" indent="0">
              <a:lnSpc>
                <a:spcPct val="100000"/>
              </a:lnSpc>
              <a:spcBef>
                <a:spcPts val="0"/>
              </a:spcBef>
              <a:buNone/>
            </a:pPr>
            <a:r>
              <a:rPr lang="en-US" b="1" dirty="0"/>
              <a:t>1970s </a:t>
            </a:r>
            <a:r>
              <a:rPr lang="mr-IN" b="1" dirty="0"/>
              <a:t>–</a:t>
            </a:r>
            <a:r>
              <a:rPr lang="en-US" b="1" dirty="0"/>
              <a:t> 1980s</a:t>
            </a:r>
            <a:r>
              <a:rPr lang="en-US" dirty="0"/>
              <a:t>:  Rapid expansion of Health Maintenance Organizations (HMOs) and power of health insurers</a:t>
            </a:r>
          </a:p>
          <a:p>
            <a:endParaRPr lang="en-US" dirty="0"/>
          </a:p>
        </p:txBody>
      </p:sp>
    </p:spTree>
    <p:extLst>
      <p:ext uri="{BB962C8B-B14F-4D97-AF65-F5344CB8AC3E}">
        <p14:creationId xmlns:p14="http://schemas.microsoft.com/office/powerpoint/2010/main" val="2793976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41428</TotalTime>
  <Words>10345</Words>
  <Application>Microsoft Office PowerPoint</Application>
  <PresentationFormat>Widescreen</PresentationFormat>
  <Paragraphs>683</Paragraphs>
  <Slides>46</Slides>
  <Notes>35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46</vt:i4>
      </vt:variant>
    </vt:vector>
  </HeadingPairs>
  <TitlesOfParts>
    <vt:vector size="60" baseType="lpstr">
      <vt:lpstr>Arial</vt:lpstr>
      <vt:lpstr>Arial </vt:lpstr>
      <vt:lpstr>Arial Black</vt:lpstr>
      <vt:lpstr>Arial Hebrew Light</vt:lpstr>
      <vt:lpstr>Calibri</vt:lpstr>
      <vt:lpstr>Calibri head</vt:lpstr>
      <vt:lpstr>Cambria</vt:lpstr>
      <vt:lpstr>Mangal</vt:lpstr>
      <vt:lpstr>Times New Roman</vt:lpstr>
      <vt:lpstr>Trajan Pro</vt:lpstr>
      <vt:lpstr>Office Theme</vt:lpstr>
      <vt:lpstr>1_Office Theme</vt:lpstr>
      <vt:lpstr>Custom Design</vt:lpstr>
      <vt:lpstr>1_Custom Design</vt:lpstr>
      <vt:lpstr>Public Health Social Work: Advancing Integrated Care</vt:lpstr>
      <vt:lpstr>Presentation Outline</vt:lpstr>
      <vt:lpstr>Social Work: Enhancing Human Well-Being</vt:lpstr>
      <vt:lpstr>Social Work is a Health Profession! </vt:lpstr>
      <vt:lpstr>Social Work Health Impact Model (Ruth, Wachman  &amp; Schultz, 2014)</vt:lpstr>
      <vt:lpstr>Shifting Concepts of “Health” Through History</vt:lpstr>
      <vt:lpstr>Late-18th to Mid-19th Centuries: Preventive Public Health &amp; Sanitation</vt:lpstr>
      <vt:lpstr>Late 20th Century: Emergence of Population Health</vt:lpstr>
      <vt:lpstr>Brief Evolution of US Health Care Services</vt:lpstr>
      <vt:lpstr>PowerPoint Presentation</vt:lpstr>
      <vt:lpstr>Factors Related to a Silo’d Medical Model Driven Care System </vt:lpstr>
      <vt:lpstr>Current State of US Health Services</vt:lpstr>
      <vt:lpstr>Current State of US Health Services Continued </vt:lpstr>
      <vt:lpstr>Lack of Integration Leads to “Quality Chasm” in US Health Care</vt:lpstr>
      <vt:lpstr>Health Inequity in Mental Health—Another Outcome </vt:lpstr>
      <vt:lpstr>Why the Poor Behavioral Health Outcomes? </vt:lpstr>
      <vt:lpstr>Emerging Trends in US Health Care Policy &amp; Care Delivery</vt:lpstr>
      <vt:lpstr>From Volume to “Value” </vt:lpstr>
      <vt:lpstr>The Quadruple Aim </vt:lpstr>
      <vt:lpstr>Patient-Centered Medical Homes</vt:lpstr>
      <vt:lpstr>Social Work Workforce Expansion</vt:lpstr>
      <vt:lpstr>Accountable Care Organizations (ACOs) </vt:lpstr>
      <vt:lpstr>Social Determinants of Health </vt:lpstr>
      <vt:lpstr>Healthcare Reform: Setting the Stage for Integrated Care Models </vt:lpstr>
      <vt:lpstr>Vision for Integrated Care </vt:lpstr>
      <vt:lpstr>Relationship between Interprofessional Teams and Integrated Health Care</vt:lpstr>
      <vt:lpstr>Interprofessional, Integrated Health Care </vt:lpstr>
      <vt:lpstr>SAMHSA-HRSA Center for Integrated Health Solutions</vt:lpstr>
      <vt:lpstr>Features of Care Integration</vt:lpstr>
      <vt:lpstr>“Four Quadrant” Model</vt:lpstr>
      <vt:lpstr>Collaborative Care Model</vt:lpstr>
      <vt:lpstr>Workforce Needs &amp; Social Work</vt:lpstr>
      <vt:lpstr>Social workers are a critical workforce in integrated health settings</vt:lpstr>
      <vt:lpstr>Need for Public Health Social Work </vt:lpstr>
      <vt:lpstr>Areas for PHSW Engagement</vt:lpstr>
      <vt:lpstr>Direct Client Services </vt:lpstr>
      <vt:lpstr>Practice and Program Management</vt:lpstr>
      <vt:lpstr>Areas for PHSW Engagement</vt:lpstr>
      <vt:lpstr>Health Systems Improvement</vt:lpstr>
      <vt:lpstr>Research and Evaluation </vt:lpstr>
      <vt:lpstr>Additional Considerations</vt:lpstr>
      <vt:lpstr>Health Policy and Advocacy</vt:lpstr>
      <vt:lpstr>Prompts for Discussion</vt:lpstr>
      <vt:lpstr>Summary and Conclusion </vt:lpstr>
      <vt:lpstr>Acknowledgements</vt:lpstr>
      <vt:lpstr>PowerPoint Presentation</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Alexis Marbach</dc:creator>
  <cp:lastModifiedBy>Julie Cederbaum</cp:lastModifiedBy>
  <cp:revision>317</cp:revision>
  <dcterms:created xsi:type="dcterms:W3CDTF">2018-05-14T19:56:24Z</dcterms:created>
  <dcterms:modified xsi:type="dcterms:W3CDTF">2020-05-01T17:20:01Z</dcterms:modified>
</cp:coreProperties>
</file>