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6/29/2023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6/29/2023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6/29/2023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6/29/2023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6/29/2023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kates@pdx.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E61EF86A-BD98-496A-87DD-54B65F40A1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5130" y="855914"/>
            <a:ext cx="4561739" cy="4257623"/>
          </a:xfrm>
          <a:prstGeom prst="rect">
            <a:avLst/>
          </a:prstGeom>
        </p:spPr>
      </p:pic>
      <p:sp>
        <p:nvSpPr>
          <p:cNvPr id="5" name="TextBox 4">
            <a:extLst>
              <a:ext uri="{FF2B5EF4-FFF2-40B4-BE49-F238E27FC236}">
                <a16:creationId xmlns:a16="http://schemas.microsoft.com/office/drawing/2014/main" id="{8D3955AB-F55A-4BB2-B6FD-D45F553ECDA1}"/>
              </a:ext>
            </a:extLst>
          </p:cNvPr>
          <p:cNvSpPr txBox="1"/>
          <p:nvPr/>
        </p:nvSpPr>
        <p:spPr>
          <a:xfrm>
            <a:off x="2574524" y="4705166"/>
            <a:ext cx="7341833" cy="1692771"/>
          </a:xfrm>
          <a:prstGeom prst="rect">
            <a:avLst/>
          </a:prstGeom>
          <a:noFill/>
        </p:spPr>
        <p:txBody>
          <a:bodyPr wrap="square" rtlCol="0">
            <a:spAutoFit/>
          </a:bodyPr>
          <a:lstStyle/>
          <a:p>
            <a:pPr algn="ctr"/>
            <a:endParaRPr lang="en-US" sz="3200" dirty="0">
              <a:solidFill>
                <a:schemeClr val="bg1"/>
              </a:solidFill>
            </a:endParaRPr>
          </a:p>
          <a:p>
            <a:pPr algn="ctr"/>
            <a:r>
              <a:rPr lang="en-US" sz="4400" dirty="0">
                <a:solidFill>
                  <a:schemeClr val="bg1"/>
                </a:solidFill>
              </a:rPr>
              <a:t>Employment Based Placements </a:t>
            </a:r>
          </a:p>
          <a:p>
            <a:pPr algn="ctr"/>
            <a:r>
              <a:rPr lang="en-US" sz="2800" dirty="0">
                <a:solidFill>
                  <a:schemeClr val="bg1"/>
                </a:solidFill>
              </a:rPr>
              <a:t>July 12, 2023</a:t>
            </a:r>
          </a:p>
        </p:txBody>
      </p:sp>
    </p:spTree>
    <p:extLst>
      <p:ext uri="{BB962C8B-B14F-4D97-AF65-F5344CB8AC3E}">
        <p14:creationId xmlns:p14="http://schemas.microsoft.com/office/powerpoint/2010/main" val="879948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E3FDE-CBDA-48D9-A4CF-2392A4F12F98}"/>
              </a:ext>
            </a:extLst>
          </p:cNvPr>
          <p:cNvSpPr>
            <a:spLocks noGrp="1"/>
          </p:cNvSpPr>
          <p:nvPr>
            <p:ph type="title"/>
          </p:nvPr>
        </p:nvSpPr>
        <p:spPr/>
        <p:txBody>
          <a:bodyPr/>
          <a:lstStyle/>
          <a:p>
            <a:r>
              <a:rPr lang="en-US" dirty="0"/>
              <a:t>Welcome &amp; Purpose</a:t>
            </a:r>
          </a:p>
        </p:txBody>
      </p:sp>
      <p:sp>
        <p:nvSpPr>
          <p:cNvPr id="3" name="Content Placeholder 2">
            <a:extLst>
              <a:ext uri="{FF2B5EF4-FFF2-40B4-BE49-F238E27FC236}">
                <a16:creationId xmlns:a16="http://schemas.microsoft.com/office/drawing/2014/main" id="{2A82431E-69AB-4E42-952C-96D7F7EB7771}"/>
              </a:ext>
            </a:extLst>
          </p:cNvPr>
          <p:cNvSpPr>
            <a:spLocks noGrp="1"/>
          </p:cNvSpPr>
          <p:nvPr>
            <p:ph idx="1"/>
          </p:nvPr>
        </p:nvSpPr>
        <p:spPr>
          <a:xfrm>
            <a:off x="581193" y="3600922"/>
            <a:ext cx="11029615" cy="3678303"/>
          </a:xfrm>
        </p:spPr>
        <p:txBody>
          <a:bodyPr/>
          <a:lstStyle/>
          <a:p>
            <a:r>
              <a:rPr lang="en-US" sz="2400" dirty="0"/>
              <a:t>Introduction of COFE members </a:t>
            </a:r>
          </a:p>
          <a:p>
            <a:r>
              <a:rPr lang="en-US" sz="2400" dirty="0"/>
              <a:t>Role of COFE Training and goal of Hot Topics</a:t>
            </a:r>
          </a:p>
          <a:p>
            <a:r>
              <a:rPr lang="en-US" sz="2400" dirty="0"/>
              <a:t>Agenda: </a:t>
            </a:r>
          </a:p>
          <a:p>
            <a:pPr lvl="1"/>
            <a:r>
              <a:rPr lang="en-US" sz="2400" dirty="0"/>
              <a:t>Welcome- 15 minutes</a:t>
            </a:r>
          </a:p>
          <a:p>
            <a:pPr lvl="1"/>
            <a:r>
              <a:rPr lang="en-US" sz="2400" dirty="0"/>
              <a:t>Discussion Group #1 – 30 minutes</a:t>
            </a:r>
          </a:p>
          <a:p>
            <a:pPr lvl="1"/>
            <a:r>
              <a:rPr lang="en-US" sz="2400" dirty="0"/>
              <a:t>Discussion Group #2- 30 minutes </a:t>
            </a:r>
          </a:p>
          <a:p>
            <a:pPr lvl="1"/>
            <a:r>
              <a:rPr lang="en-US" sz="2400" dirty="0"/>
              <a:t>Closing remarks and Resources – 10 minutes</a:t>
            </a:r>
          </a:p>
          <a:p>
            <a:pPr marL="0" indent="0">
              <a:buNone/>
            </a:pPr>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833549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3C620-DB7C-4B1E-97A9-F6DA4B4B445D}"/>
              </a:ext>
            </a:extLst>
          </p:cNvPr>
          <p:cNvSpPr>
            <a:spLocks noGrp="1"/>
          </p:cNvSpPr>
          <p:nvPr>
            <p:ph type="title"/>
          </p:nvPr>
        </p:nvSpPr>
        <p:spPr/>
        <p:txBody>
          <a:bodyPr/>
          <a:lstStyle/>
          <a:p>
            <a:r>
              <a:rPr lang="en-US" dirty="0"/>
              <a:t>Employment based Placements: </a:t>
            </a:r>
            <a:br>
              <a:rPr lang="en-US" dirty="0"/>
            </a:br>
            <a:r>
              <a:rPr lang="en-US" dirty="0"/>
              <a:t>Overview of key issues to consider</a:t>
            </a:r>
          </a:p>
        </p:txBody>
      </p:sp>
      <p:sp>
        <p:nvSpPr>
          <p:cNvPr id="3" name="Content Placeholder 2">
            <a:extLst>
              <a:ext uri="{FF2B5EF4-FFF2-40B4-BE49-F238E27FC236}">
                <a16:creationId xmlns:a16="http://schemas.microsoft.com/office/drawing/2014/main" id="{48F96810-ED84-4C84-90A7-5C867C5FD0C2}"/>
              </a:ext>
            </a:extLst>
          </p:cNvPr>
          <p:cNvSpPr>
            <a:spLocks noGrp="1"/>
          </p:cNvSpPr>
          <p:nvPr>
            <p:ph idx="1"/>
          </p:nvPr>
        </p:nvSpPr>
        <p:spPr>
          <a:xfrm>
            <a:off x="282309" y="2091719"/>
            <a:ext cx="11029615" cy="3678303"/>
          </a:xfrm>
        </p:spPr>
        <p:txBody>
          <a:bodyPr>
            <a:normAutofit/>
          </a:bodyPr>
          <a:lstStyle/>
          <a:p>
            <a:r>
              <a:rPr lang="en-US" dirty="0"/>
              <a:t>Historical context</a:t>
            </a:r>
          </a:p>
          <a:p>
            <a:r>
              <a:rPr lang="en-US" dirty="0"/>
              <a:t>EPAS 2022 </a:t>
            </a:r>
          </a:p>
          <a:p>
            <a:r>
              <a:rPr lang="en-US" dirty="0"/>
              <a:t>General areas of discussion:  </a:t>
            </a:r>
          </a:p>
          <a:p>
            <a:pPr lvl="1">
              <a:buFont typeface="Courier New" panose="02070309020205020404" pitchFamily="49" charset="0"/>
              <a:buChar char="o"/>
            </a:pPr>
            <a:r>
              <a:rPr lang="en-US" sz="1800" dirty="0"/>
              <a:t>Policies &amp; procedures</a:t>
            </a:r>
          </a:p>
          <a:p>
            <a:pPr lvl="1">
              <a:buFont typeface="Courier New" panose="02070309020205020404" pitchFamily="49" charset="0"/>
              <a:buChar char="o"/>
            </a:pPr>
            <a:r>
              <a:rPr lang="en-US" sz="1800" dirty="0"/>
              <a:t>Forms and information requested </a:t>
            </a:r>
          </a:p>
          <a:p>
            <a:pPr lvl="1">
              <a:buFont typeface="Courier New" panose="02070309020205020404" pitchFamily="49" charset="0"/>
              <a:buChar char="o"/>
            </a:pPr>
            <a:r>
              <a:rPr lang="en-US" sz="1800" dirty="0"/>
              <a:t>Learning experiences to meet CSWE competencies </a:t>
            </a:r>
          </a:p>
          <a:p>
            <a:pPr lvl="1">
              <a:buFont typeface="Courier New" panose="02070309020205020404" pitchFamily="49" charset="0"/>
              <a:buChar char="o"/>
            </a:pPr>
            <a:r>
              <a:rPr lang="en-US" sz="1800" dirty="0"/>
              <a:t>Role of learner vs Employee role</a:t>
            </a:r>
          </a:p>
          <a:p>
            <a:pPr lvl="1">
              <a:buFont typeface="Courier New" panose="02070309020205020404" pitchFamily="49" charset="0"/>
              <a:buChar char="o"/>
            </a:pPr>
            <a:r>
              <a:rPr lang="en-US" sz="1800" dirty="0"/>
              <a:t>Managing dual roles:  Student and employee</a:t>
            </a:r>
          </a:p>
          <a:p>
            <a:pPr lvl="1">
              <a:buFont typeface="Courier New" panose="02070309020205020404" pitchFamily="49" charset="0"/>
              <a:buChar char="o"/>
            </a:pPr>
            <a:r>
              <a:rPr lang="en-US" sz="1800" dirty="0"/>
              <a:t>Legal considerations </a:t>
            </a:r>
          </a:p>
        </p:txBody>
      </p:sp>
      <p:sp>
        <p:nvSpPr>
          <p:cNvPr id="4" name="TextBox 3">
            <a:extLst>
              <a:ext uri="{FF2B5EF4-FFF2-40B4-BE49-F238E27FC236}">
                <a16:creationId xmlns:a16="http://schemas.microsoft.com/office/drawing/2014/main" id="{E02E670A-36F9-4003-8B0C-C02B174EA4AB}"/>
              </a:ext>
            </a:extLst>
          </p:cNvPr>
          <p:cNvSpPr txBox="1"/>
          <p:nvPr/>
        </p:nvSpPr>
        <p:spPr>
          <a:xfrm>
            <a:off x="6096000" y="1878655"/>
            <a:ext cx="5785948" cy="4339650"/>
          </a:xfrm>
          <a:prstGeom prst="rect">
            <a:avLst/>
          </a:prstGeom>
          <a:solidFill>
            <a:srgbClr val="FFFF00"/>
          </a:solidFill>
          <a:ln w="28575" cmpd="dbl">
            <a:solidFill>
              <a:schemeClr val="bg2">
                <a:lumMod val="25000"/>
              </a:schemeClr>
            </a:solidFill>
          </a:ln>
        </p:spPr>
        <p:txBody>
          <a:bodyPr wrap="square" rtlCol="0">
            <a:spAutoFit/>
          </a:bodyPr>
          <a:lstStyle/>
          <a:p>
            <a:r>
              <a:rPr lang="en-US" sz="1200" dirty="0"/>
              <a:t>3.3.7 The program has a policy documenting whether it permits field placements in an organization in which the student is also employed. If permitted, student assignments and employee tasks may qualify as field hours when directly linked to the nine social work competencies (and any additional competencies added by the program) and level of practice (generalist or specialized). Field education supervision may be provided by the same supervisor if field education supervision is distinct from employment supervision and the supervisor meets the requirements of Accreditation Standard 3.3.6. </a:t>
            </a:r>
          </a:p>
          <a:p>
            <a:r>
              <a:rPr lang="en-US" sz="1200" dirty="0"/>
              <a:t>The policy documents how the program assists students with field education continuation or change in situations where a student becomes unemployed in an organization where field education has co-occurred with employment. </a:t>
            </a:r>
          </a:p>
          <a:p>
            <a:pPr marL="228600" indent="-228600">
              <a:buAutoNum type="alphaLcPeriod"/>
            </a:pPr>
            <a:r>
              <a:rPr lang="en-US" sz="1200" dirty="0"/>
              <a:t>The program provides its policy related to field placements in an organization in which the student is also employed. If permitted, the program’s policy includes:</a:t>
            </a:r>
          </a:p>
          <a:p>
            <a:pPr lvl="1"/>
            <a:r>
              <a:rPr lang="en-US" sz="1200" dirty="0"/>
              <a:t>i. how the program ensures that student assignments are directly linked to the nine social work competencies (and any additional competencies added by the program) and level of practice (generalist or specialized); </a:t>
            </a:r>
          </a:p>
          <a:p>
            <a:pPr lvl="1"/>
            <a:r>
              <a:rPr lang="en-US" sz="1200" dirty="0"/>
              <a:t>ii. how field education supervision is distinct from employment supervision time, even when provided by the same supervisor; and </a:t>
            </a:r>
          </a:p>
          <a:p>
            <a:pPr lvl="1"/>
            <a:r>
              <a:rPr lang="en-US" sz="1200" dirty="0"/>
              <a:t>iii. how the program assists students with field education continuation or change in situations where a student becomes unemployed in an organization where field education has co-occurred with employment. </a:t>
            </a:r>
          </a:p>
          <a:p>
            <a:pPr marL="228600" indent="-228600">
              <a:buAutoNum type="alphaLcPeriod"/>
            </a:pPr>
            <a:r>
              <a:rPr lang="en-US" sz="1200" dirty="0"/>
              <a:t>The program describes how these policies are articulated to students and field personnel. </a:t>
            </a:r>
          </a:p>
          <a:p>
            <a:pPr marL="228600" indent="-228600">
              <a:buAutoNum type="alphaLcPeriod"/>
            </a:pPr>
            <a:r>
              <a:rPr lang="en-US" sz="1200" dirty="0"/>
              <a:t>The program addresses all program options.</a:t>
            </a:r>
          </a:p>
        </p:txBody>
      </p:sp>
    </p:spTree>
    <p:extLst>
      <p:ext uri="{BB962C8B-B14F-4D97-AF65-F5344CB8AC3E}">
        <p14:creationId xmlns:p14="http://schemas.microsoft.com/office/powerpoint/2010/main" val="1113213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31373-0FBC-4DD2-B499-83A1F16CB78B}"/>
              </a:ext>
            </a:extLst>
          </p:cNvPr>
          <p:cNvSpPr>
            <a:spLocks noGrp="1"/>
          </p:cNvSpPr>
          <p:nvPr>
            <p:ph type="title"/>
          </p:nvPr>
        </p:nvSpPr>
        <p:spPr/>
        <p:txBody>
          <a:bodyPr/>
          <a:lstStyle/>
          <a:p>
            <a:r>
              <a:rPr lang="en-US" dirty="0"/>
              <a:t>Discussion Groups #1</a:t>
            </a:r>
          </a:p>
        </p:txBody>
      </p:sp>
      <p:sp>
        <p:nvSpPr>
          <p:cNvPr id="3" name="Content Placeholder 2">
            <a:extLst>
              <a:ext uri="{FF2B5EF4-FFF2-40B4-BE49-F238E27FC236}">
                <a16:creationId xmlns:a16="http://schemas.microsoft.com/office/drawing/2014/main" id="{A76C5A42-FA30-4810-B119-6810F6F22595}"/>
              </a:ext>
            </a:extLst>
          </p:cNvPr>
          <p:cNvSpPr>
            <a:spLocks noGrp="1"/>
          </p:cNvSpPr>
          <p:nvPr>
            <p:ph idx="1"/>
          </p:nvPr>
        </p:nvSpPr>
        <p:spPr>
          <a:xfrm>
            <a:off x="366507" y="1965811"/>
            <a:ext cx="11719476" cy="4971702"/>
          </a:xfrm>
        </p:spPr>
        <p:txBody>
          <a:bodyPr>
            <a:normAutofit/>
          </a:bodyPr>
          <a:lstStyle/>
          <a:p>
            <a:pPr marL="0" indent="0" algn="ctr">
              <a:buNone/>
            </a:pPr>
            <a:r>
              <a:rPr lang="en-US" sz="3600" dirty="0"/>
              <a:t>IMPLEMENTING 2022 EPAS and </a:t>
            </a:r>
          </a:p>
          <a:p>
            <a:pPr marL="0" indent="0" algn="ctr">
              <a:buNone/>
            </a:pPr>
            <a:r>
              <a:rPr lang="en-US" sz="3600" dirty="0"/>
              <a:t>ENSURING EDUCATIONAL INTEGRITY</a:t>
            </a:r>
          </a:p>
          <a:p>
            <a:pPr marL="0" indent="0" algn="ctr">
              <a:buNone/>
            </a:pPr>
            <a:r>
              <a:rPr lang="en-US" sz="3200" dirty="0"/>
              <a:t>30 minute group discussion </a:t>
            </a:r>
          </a:p>
          <a:p>
            <a:endParaRPr lang="en-US" dirty="0"/>
          </a:p>
        </p:txBody>
      </p:sp>
    </p:spTree>
    <p:extLst>
      <p:ext uri="{BB962C8B-B14F-4D97-AF65-F5344CB8AC3E}">
        <p14:creationId xmlns:p14="http://schemas.microsoft.com/office/powerpoint/2010/main" val="3477140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7A773-CE13-49DE-A225-F34D805C0E7A}"/>
              </a:ext>
            </a:extLst>
          </p:cNvPr>
          <p:cNvSpPr>
            <a:spLocks noGrp="1"/>
          </p:cNvSpPr>
          <p:nvPr>
            <p:ph type="title"/>
          </p:nvPr>
        </p:nvSpPr>
        <p:spPr/>
        <p:txBody>
          <a:bodyPr>
            <a:normAutofit/>
          </a:bodyPr>
          <a:lstStyle/>
          <a:p>
            <a:r>
              <a:rPr lang="en-US" sz="3200" dirty="0"/>
              <a:t>Discussion Groups #2: </a:t>
            </a:r>
          </a:p>
        </p:txBody>
      </p:sp>
      <p:sp>
        <p:nvSpPr>
          <p:cNvPr id="4" name="TextBox 3">
            <a:extLst>
              <a:ext uri="{FF2B5EF4-FFF2-40B4-BE49-F238E27FC236}">
                <a16:creationId xmlns:a16="http://schemas.microsoft.com/office/drawing/2014/main" id="{7026D718-931F-4064-9DE5-7723C8C30FDE}"/>
              </a:ext>
            </a:extLst>
          </p:cNvPr>
          <p:cNvSpPr txBox="1"/>
          <p:nvPr/>
        </p:nvSpPr>
        <p:spPr>
          <a:xfrm>
            <a:off x="251791" y="2393960"/>
            <a:ext cx="11688417" cy="2800767"/>
          </a:xfrm>
          <a:prstGeom prst="rect">
            <a:avLst/>
          </a:prstGeom>
          <a:noFill/>
        </p:spPr>
        <p:txBody>
          <a:bodyPr wrap="square" rtlCol="0">
            <a:spAutoFit/>
          </a:bodyPr>
          <a:lstStyle/>
          <a:p>
            <a:pPr algn="ctr"/>
            <a:r>
              <a:rPr lang="en-US" sz="3600" dirty="0"/>
              <a:t>Employment Based Placement</a:t>
            </a:r>
          </a:p>
          <a:p>
            <a:pPr algn="ctr"/>
            <a:r>
              <a:rPr lang="en-US" sz="3600" dirty="0"/>
              <a:t> POLICIES</a:t>
            </a:r>
          </a:p>
          <a:p>
            <a:pPr algn="ctr"/>
            <a:r>
              <a:rPr lang="en-US" sz="3600" dirty="0"/>
              <a:t>and </a:t>
            </a:r>
          </a:p>
          <a:p>
            <a:pPr algn="ctr"/>
            <a:r>
              <a:rPr lang="en-US" sz="3600" dirty="0"/>
              <a:t>VALUES AND OPINIONS</a:t>
            </a:r>
          </a:p>
          <a:p>
            <a:pPr algn="ctr"/>
            <a:r>
              <a:rPr lang="en-US" sz="3200" dirty="0"/>
              <a:t>30 minutes</a:t>
            </a:r>
          </a:p>
        </p:txBody>
      </p:sp>
    </p:spTree>
    <p:extLst>
      <p:ext uri="{BB962C8B-B14F-4D97-AF65-F5344CB8AC3E}">
        <p14:creationId xmlns:p14="http://schemas.microsoft.com/office/powerpoint/2010/main" val="58676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F7CD8-99DF-4BA7-8875-B15F0788752D}"/>
              </a:ext>
            </a:extLst>
          </p:cNvPr>
          <p:cNvSpPr>
            <a:spLocks noGrp="1"/>
          </p:cNvSpPr>
          <p:nvPr>
            <p:ph type="title"/>
          </p:nvPr>
        </p:nvSpPr>
        <p:spPr/>
        <p:txBody>
          <a:bodyPr/>
          <a:lstStyle/>
          <a:p>
            <a:r>
              <a:rPr lang="en-US" dirty="0"/>
              <a:t>Closing comments &amp; Survey </a:t>
            </a:r>
          </a:p>
        </p:txBody>
      </p:sp>
      <p:sp>
        <p:nvSpPr>
          <p:cNvPr id="3" name="Content Placeholder 2">
            <a:extLst>
              <a:ext uri="{FF2B5EF4-FFF2-40B4-BE49-F238E27FC236}">
                <a16:creationId xmlns:a16="http://schemas.microsoft.com/office/drawing/2014/main" id="{7920DE27-7186-4423-9FB1-1F313DD8B89C}"/>
              </a:ext>
            </a:extLst>
          </p:cNvPr>
          <p:cNvSpPr>
            <a:spLocks noGrp="1"/>
          </p:cNvSpPr>
          <p:nvPr>
            <p:ph idx="1"/>
          </p:nvPr>
        </p:nvSpPr>
        <p:spPr/>
        <p:txBody>
          <a:bodyPr/>
          <a:lstStyle/>
          <a:p>
            <a:r>
              <a:rPr lang="en-US" dirty="0"/>
              <a:t>Please share any policy or form examples re EBP to </a:t>
            </a:r>
            <a:r>
              <a:rPr lang="en-US" dirty="0">
                <a:hlinkClick r:id="rId2"/>
              </a:rPr>
              <a:t>jkates@pdx.edu</a:t>
            </a:r>
            <a:r>
              <a:rPr lang="en-US" dirty="0"/>
              <a:t> and these will be shared with participants post-hot topics</a:t>
            </a:r>
          </a:p>
          <a:p>
            <a:r>
              <a:rPr lang="en-US" dirty="0"/>
              <a:t>Workshop survey and feedback</a:t>
            </a:r>
          </a:p>
          <a:p>
            <a:r>
              <a:rPr lang="en-US" dirty="0"/>
              <a:t>Next hot topic:  Field Instruction (roles, loads, seminars and more) </a:t>
            </a:r>
          </a:p>
          <a:p>
            <a:r>
              <a:rPr lang="en-US" dirty="0"/>
              <a:t>CSWE Atlanta 2023</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1072404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1248</TotalTime>
  <Words>443</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Courier New</vt:lpstr>
      <vt:lpstr>Gill Sans MT</vt:lpstr>
      <vt:lpstr>Wingdings 2</vt:lpstr>
      <vt:lpstr>Dividend</vt:lpstr>
      <vt:lpstr>PowerPoint Presentation</vt:lpstr>
      <vt:lpstr>Welcome &amp; Purpose</vt:lpstr>
      <vt:lpstr>Employment based Placements:  Overview of key issues to consider</vt:lpstr>
      <vt:lpstr>Discussion Groups #1</vt:lpstr>
      <vt:lpstr>Discussion Groups #2: </vt:lpstr>
      <vt:lpstr>Closing comments &amp; Survey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Traci F Lilley</dc:creator>
  <cp:lastModifiedBy>Traci Lilley</cp:lastModifiedBy>
  <cp:revision>11</cp:revision>
  <dcterms:created xsi:type="dcterms:W3CDTF">2023-04-19T19:27:38Z</dcterms:created>
  <dcterms:modified xsi:type="dcterms:W3CDTF">2023-06-29T14:14:08Z</dcterms:modified>
</cp:coreProperties>
</file>