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0" r:id="rId2"/>
    <p:sldMasterId id="2147483697" r:id="rId3"/>
    <p:sldMasterId id="2147483686" r:id="rId4"/>
    <p:sldMasterId id="2147483660" r:id="rId5"/>
    <p:sldMasterId id="2147483832" r:id="rId6"/>
    <p:sldMasterId id="2147483668" r:id="rId7"/>
    <p:sldMasterId id="2147483713" r:id="rId8"/>
    <p:sldMasterId id="2147483796" r:id="rId9"/>
  </p:sldMasterIdLst>
  <p:notesMasterIdLst>
    <p:notesMasterId r:id="rId78"/>
  </p:notesMasterIdLst>
  <p:sldIdLst>
    <p:sldId id="429" r:id="rId10"/>
    <p:sldId id="440" r:id="rId11"/>
    <p:sldId id="506" r:id="rId12"/>
    <p:sldId id="443" r:id="rId13"/>
    <p:sldId id="570" r:id="rId14"/>
    <p:sldId id="571" r:id="rId15"/>
    <p:sldId id="572" r:id="rId16"/>
    <p:sldId id="574" r:id="rId17"/>
    <p:sldId id="444" r:id="rId18"/>
    <p:sldId id="621" r:id="rId19"/>
    <p:sldId id="624" r:id="rId20"/>
    <p:sldId id="625" r:id="rId21"/>
    <p:sldId id="626" r:id="rId22"/>
    <p:sldId id="578" r:id="rId23"/>
    <p:sldId id="579" r:id="rId24"/>
    <p:sldId id="445" r:id="rId25"/>
    <p:sldId id="627" r:id="rId26"/>
    <p:sldId id="505" r:id="rId27"/>
    <p:sldId id="442" r:id="rId28"/>
    <p:sldId id="280" r:id="rId29"/>
    <p:sldId id="277" r:id="rId30"/>
    <p:sldId id="476" r:id="rId31"/>
    <p:sldId id="582" r:id="rId32"/>
    <p:sldId id="583" r:id="rId33"/>
    <p:sldId id="508" r:id="rId34"/>
    <p:sldId id="492" r:id="rId35"/>
    <p:sldId id="494" r:id="rId36"/>
    <p:sldId id="493" r:id="rId37"/>
    <p:sldId id="495" r:id="rId38"/>
    <p:sldId id="496" r:id="rId39"/>
    <p:sldId id="586" r:id="rId40"/>
    <p:sldId id="587" r:id="rId41"/>
    <p:sldId id="584" r:id="rId42"/>
    <p:sldId id="488" r:id="rId43"/>
    <p:sldId id="588" r:id="rId44"/>
    <p:sldId id="467" r:id="rId45"/>
    <p:sldId id="485" r:id="rId46"/>
    <p:sldId id="482" r:id="rId47"/>
    <p:sldId id="608" r:id="rId48"/>
    <p:sldId id="607" r:id="rId49"/>
    <p:sldId id="483" r:id="rId50"/>
    <p:sldId id="589" r:id="rId51"/>
    <p:sldId id="484" r:id="rId52"/>
    <p:sldId id="306" r:id="rId53"/>
    <p:sldId id="490" r:id="rId54"/>
    <p:sldId id="497" r:id="rId55"/>
    <p:sldId id="509" r:id="rId56"/>
    <p:sldId id="486" r:id="rId57"/>
    <p:sldId id="475" r:id="rId58"/>
    <p:sldId id="441" r:id="rId59"/>
    <p:sldId id="471" r:id="rId60"/>
    <p:sldId id="501" r:id="rId61"/>
    <p:sldId id="601" r:id="rId62"/>
    <p:sldId id="592" r:id="rId63"/>
    <p:sldId id="606" r:id="rId64"/>
    <p:sldId id="308" r:id="rId65"/>
    <p:sldId id="590" r:id="rId66"/>
    <p:sldId id="593" r:id="rId67"/>
    <p:sldId id="602" r:id="rId68"/>
    <p:sldId id="600" r:id="rId69"/>
    <p:sldId id="628" r:id="rId70"/>
    <p:sldId id="611" r:id="rId71"/>
    <p:sldId id="614" r:id="rId72"/>
    <p:sldId id="616" r:id="rId73"/>
    <p:sldId id="615" r:id="rId74"/>
    <p:sldId id="623" r:id="rId75"/>
    <p:sldId id="605" r:id="rId76"/>
    <p:sldId id="46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02" autoAdjust="0"/>
    <p:restoredTop sz="91713" autoAdjust="0"/>
  </p:normalViewPr>
  <p:slideViewPr>
    <p:cSldViewPr snapToGrid="0">
      <p:cViewPr varScale="1">
        <p:scale>
          <a:sx n="66" d="100"/>
          <a:sy n="66" d="100"/>
        </p:scale>
        <p:origin x="444" y="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D23D3-F28A-C34D-912C-49493CFC9B68}" type="doc">
      <dgm:prSet loTypeId="urn:microsoft.com/office/officeart/2005/8/layout/gear1" loCatId="list" qsTypeId="urn:microsoft.com/office/officeart/2005/8/quickstyle/simple2" qsCatId="simple" csTypeId="urn:microsoft.com/office/officeart/2005/8/colors/accent5_3" csCatId="accent5" phldr="1"/>
      <dgm:spPr/>
      <dgm:t>
        <a:bodyPr/>
        <a:lstStyle/>
        <a:p>
          <a:endParaRPr lang="en-US"/>
        </a:p>
      </dgm:t>
    </dgm:pt>
    <dgm:pt modelId="{38089C6B-A332-4B4A-8C2B-63C6FCE5088B}">
      <dgm:prSet phldrT="[Text]" custT="1"/>
      <dgm:spPr/>
      <dgm:t>
        <a:bodyPr/>
        <a:lstStyle/>
        <a:p>
          <a:r>
            <a:rPr lang="en-US" sz="2400" b="1" dirty="0">
              <a:solidFill>
                <a:schemeClr val="bg1"/>
              </a:solidFill>
              <a:latin typeface="Ink Free" panose="03080402000500000000" pitchFamily="66" charset="0"/>
            </a:rPr>
            <a:t>Reclaim PHSW </a:t>
          </a:r>
        </a:p>
      </dgm:t>
    </dgm:pt>
    <dgm:pt modelId="{2647753C-C603-7049-B7D4-1B3B45C63A17}" type="parTrans" cxnId="{F5EB9EE5-64A3-1F47-97E6-18EE918921A0}">
      <dgm:prSet/>
      <dgm:spPr/>
      <dgm:t>
        <a:bodyPr/>
        <a:lstStyle/>
        <a:p>
          <a:endParaRPr lang="en-US"/>
        </a:p>
      </dgm:t>
    </dgm:pt>
    <dgm:pt modelId="{5C0A0B68-97A8-C342-813B-B63748E43D5A}" type="sibTrans" cxnId="{F5EB9EE5-64A3-1F47-97E6-18EE918921A0}">
      <dgm:prSet/>
      <dgm:spPr/>
      <dgm:t>
        <a:bodyPr/>
        <a:lstStyle/>
        <a:p>
          <a:endParaRPr lang="en-US"/>
        </a:p>
      </dgm:t>
    </dgm:pt>
    <dgm:pt modelId="{BE955511-C8D3-EC41-BCB6-3772E3D5B1A0}">
      <dgm:prSet phldrT="[Text]" custT="1"/>
      <dgm:spPr/>
      <dgm:t>
        <a:bodyPr/>
        <a:lstStyle/>
        <a:p>
          <a:r>
            <a:rPr lang="en-US" sz="2800" b="1" dirty="0">
              <a:solidFill>
                <a:schemeClr val="bg1"/>
              </a:solidFill>
              <a:latin typeface="Ink Free" panose="03080402000500000000" pitchFamily="66" charset="0"/>
            </a:rPr>
            <a:t>Link PH and SW </a:t>
          </a:r>
        </a:p>
      </dgm:t>
    </dgm:pt>
    <dgm:pt modelId="{0671A158-61ED-FD47-AC9E-EF0FFBF52FD3}" type="parTrans" cxnId="{33802628-6675-DA44-A9A2-BF7A6F2378E4}">
      <dgm:prSet/>
      <dgm:spPr/>
      <dgm:t>
        <a:bodyPr/>
        <a:lstStyle/>
        <a:p>
          <a:endParaRPr lang="en-US"/>
        </a:p>
      </dgm:t>
    </dgm:pt>
    <dgm:pt modelId="{859D5AA7-D798-D84E-B3EC-086EB146EC66}" type="sibTrans" cxnId="{33802628-6675-DA44-A9A2-BF7A6F2378E4}">
      <dgm:prSet/>
      <dgm:spPr/>
      <dgm:t>
        <a:bodyPr/>
        <a:lstStyle/>
        <a:p>
          <a:endParaRPr lang="en-US"/>
        </a:p>
      </dgm:t>
    </dgm:pt>
    <dgm:pt modelId="{9747E1C3-E2C2-2E49-B53B-6617047AF4B3}">
      <dgm:prSet phldrT="[Text]" custT="1"/>
      <dgm:spPr/>
      <dgm:t>
        <a:bodyPr/>
        <a:lstStyle/>
        <a:p>
          <a:r>
            <a:rPr lang="en-US" sz="2400" b="1" dirty="0">
              <a:solidFill>
                <a:schemeClr val="bg1"/>
              </a:solidFill>
              <a:latin typeface="Ink Free" panose="03080402000500000000" pitchFamily="66" charset="0"/>
            </a:rPr>
            <a:t>Increase SW’s Impact through PHSW </a:t>
          </a:r>
        </a:p>
      </dgm:t>
    </dgm:pt>
    <dgm:pt modelId="{7FDF362E-F9C8-734B-81B7-E15298C6937D}" type="parTrans" cxnId="{DEB1B8F9-FE7B-C34C-8316-871C27DDB218}">
      <dgm:prSet/>
      <dgm:spPr/>
      <dgm:t>
        <a:bodyPr/>
        <a:lstStyle/>
        <a:p>
          <a:endParaRPr lang="en-US"/>
        </a:p>
      </dgm:t>
    </dgm:pt>
    <dgm:pt modelId="{8493EDB6-A161-5447-B13A-3E992AABEA1A}" type="sibTrans" cxnId="{DEB1B8F9-FE7B-C34C-8316-871C27DDB218}">
      <dgm:prSet/>
      <dgm:spPr/>
      <dgm:t>
        <a:bodyPr/>
        <a:lstStyle/>
        <a:p>
          <a:endParaRPr lang="en-US"/>
        </a:p>
      </dgm:t>
    </dgm:pt>
    <dgm:pt modelId="{CC229081-4192-0442-A7AF-53B70BCB2DDF}" type="pres">
      <dgm:prSet presAssocID="{F63D23D3-F28A-C34D-912C-49493CFC9B68}" presName="composite" presStyleCnt="0">
        <dgm:presLayoutVars>
          <dgm:chMax val="3"/>
          <dgm:animLvl val="lvl"/>
          <dgm:resizeHandles val="exact"/>
        </dgm:presLayoutVars>
      </dgm:prSet>
      <dgm:spPr/>
    </dgm:pt>
    <dgm:pt modelId="{B6DDA2FE-89FD-2C4A-BA62-4ECD65FB6761}" type="pres">
      <dgm:prSet presAssocID="{9747E1C3-E2C2-2E49-B53B-6617047AF4B3}" presName="gear1" presStyleLbl="node1" presStyleIdx="0" presStyleCnt="3" custAng="21397440" custLinFactNeighborX="10957" custLinFactNeighborY="3236">
        <dgm:presLayoutVars>
          <dgm:chMax val="1"/>
          <dgm:bulletEnabled val="1"/>
        </dgm:presLayoutVars>
      </dgm:prSet>
      <dgm:spPr/>
    </dgm:pt>
    <dgm:pt modelId="{E1E80B0F-23FB-ED41-BD9A-8F9F832898DC}" type="pres">
      <dgm:prSet presAssocID="{9747E1C3-E2C2-2E49-B53B-6617047AF4B3}" presName="gear1srcNode" presStyleLbl="node1" presStyleIdx="0" presStyleCnt="3"/>
      <dgm:spPr/>
    </dgm:pt>
    <dgm:pt modelId="{409A3E5D-1BD1-794C-AB83-CE32E0219D78}" type="pres">
      <dgm:prSet presAssocID="{9747E1C3-E2C2-2E49-B53B-6617047AF4B3}" presName="gear1dstNode" presStyleLbl="node1" presStyleIdx="0" presStyleCnt="3"/>
      <dgm:spPr/>
    </dgm:pt>
    <dgm:pt modelId="{477FDDAE-42AC-2049-BF99-7FE74A83C39C}" type="pres">
      <dgm:prSet presAssocID="{38089C6B-A332-4B4A-8C2B-63C6FCE5088B}" presName="gear2" presStyleLbl="node1" presStyleIdx="1" presStyleCnt="3" custScaleX="143245" custScaleY="115815">
        <dgm:presLayoutVars>
          <dgm:chMax val="1"/>
          <dgm:bulletEnabled val="1"/>
        </dgm:presLayoutVars>
      </dgm:prSet>
      <dgm:spPr/>
    </dgm:pt>
    <dgm:pt modelId="{F2C74938-817C-844B-A0DA-7CD03989C852}" type="pres">
      <dgm:prSet presAssocID="{38089C6B-A332-4B4A-8C2B-63C6FCE5088B}" presName="gear2srcNode" presStyleLbl="node1" presStyleIdx="1" presStyleCnt="3"/>
      <dgm:spPr/>
    </dgm:pt>
    <dgm:pt modelId="{3C9DC3DC-9C2F-6C44-9B85-227CA5ABEDFF}" type="pres">
      <dgm:prSet presAssocID="{38089C6B-A332-4B4A-8C2B-63C6FCE5088B}" presName="gear2dstNode" presStyleLbl="node1" presStyleIdx="1" presStyleCnt="3"/>
      <dgm:spPr/>
    </dgm:pt>
    <dgm:pt modelId="{578E1BBB-C398-2F42-9239-CCDC68B79D15}" type="pres">
      <dgm:prSet presAssocID="{BE955511-C8D3-EC41-BCB6-3772E3D5B1A0}" presName="gear3" presStyleLbl="node1" presStyleIdx="2" presStyleCnt="3" custAng="431909" custScaleX="124057" custScaleY="112064" custLinFactNeighborX="16090" custLinFactNeighborY="-3031"/>
      <dgm:spPr/>
    </dgm:pt>
    <dgm:pt modelId="{96ABE3DE-F572-5B49-A0FF-3BE2906EF940}" type="pres">
      <dgm:prSet presAssocID="{BE955511-C8D3-EC41-BCB6-3772E3D5B1A0}" presName="gear3tx" presStyleLbl="node1" presStyleIdx="2" presStyleCnt="3">
        <dgm:presLayoutVars>
          <dgm:chMax val="1"/>
          <dgm:bulletEnabled val="1"/>
        </dgm:presLayoutVars>
      </dgm:prSet>
      <dgm:spPr/>
    </dgm:pt>
    <dgm:pt modelId="{8F3D5E0A-AC6D-814F-A027-02BFDB65DB19}" type="pres">
      <dgm:prSet presAssocID="{BE955511-C8D3-EC41-BCB6-3772E3D5B1A0}" presName="gear3srcNode" presStyleLbl="node1" presStyleIdx="2" presStyleCnt="3"/>
      <dgm:spPr/>
    </dgm:pt>
    <dgm:pt modelId="{2CC23DE0-9E49-394C-8AAB-456E6CB51671}" type="pres">
      <dgm:prSet presAssocID="{BE955511-C8D3-EC41-BCB6-3772E3D5B1A0}" presName="gear3dstNode" presStyleLbl="node1" presStyleIdx="2" presStyleCnt="3"/>
      <dgm:spPr/>
    </dgm:pt>
    <dgm:pt modelId="{3247F408-1581-3D40-9A57-861D5446CE3C}" type="pres">
      <dgm:prSet presAssocID="{8493EDB6-A161-5447-B13A-3E992AABEA1A}" presName="connector1" presStyleLbl="sibTrans2D1" presStyleIdx="0" presStyleCnt="3"/>
      <dgm:spPr/>
    </dgm:pt>
    <dgm:pt modelId="{BA6C5159-EA7F-7F4B-A31B-57E46C25EB6B}" type="pres">
      <dgm:prSet presAssocID="{5C0A0B68-97A8-C342-813B-B63748E43D5A}" presName="connector2" presStyleLbl="sibTrans2D1" presStyleIdx="1" presStyleCnt="3" custLinFactNeighborX="-11020" custLinFactNeighborY="-580"/>
      <dgm:spPr/>
    </dgm:pt>
    <dgm:pt modelId="{5D0D7B62-2252-674F-A220-0C9C1A19A39C}" type="pres">
      <dgm:prSet presAssocID="{859D5AA7-D798-D84E-B3EC-086EB146EC66}" presName="connector3" presStyleLbl="sibTrans2D1" presStyleIdx="2" presStyleCnt="3"/>
      <dgm:spPr/>
    </dgm:pt>
  </dgm:ptLst>
  <dgm:cxnLst>
    <dgm:cxn modelId="{89896103-9A63-6440-868D-5B5E9050FEA3}" type="presOf" srcId="{859D5AA7-D798-D84E-B3EC-086EB146EC66}" destId="{5D0D7B62-2252-674F-A220-0C9C1A19A39C}" srcOrd="0" destOrd="0" presId="urn:microsoft.com/office/officeart/2005/8/layout/gear1"/>
    <dgm:cxn modelId="{88B92C09-6A66-684B-96CE-E3FDBA697A22}" type="presOf" srcId="{BE955511-C8D3-EC41-BCB6-3772E3D5B1A0}" destId="{578E1BBB-C398-2F42-9239-CCDC68B79D15}" srcOrd="0" destOrd="0" presId="urn:microsoft.com/office/officeart/2005/8/layout/gear1"/>
    <dgm:cxn modelId="{F418F909-E9D4-814D-A343-784F6D2335E7}" type="presOf" srcId="{5C0A0B68-97A8-C342-813B-B63748E43D5A}" destId="{BA6C5159-EA7F-7F4B-A31B-57E46C25EB6B}" srcOrd="0" destOrd="0" presId="urn:microsoft.com/office/officeart/2005/8/layout/gear1"/>
    <dgm:cxn modelId="{75B50811-1854-0F4A-87D3-831C7C34920B}" type="presOf" srcId="{38089C6B-A332-4B4A-8C2B-63C6FCE5088B}" destId="{3C9DC3DC-9C2F-6C44-9B85-227CA5ABEDFF}" srcOrd="2" destOrd="0" presId="urn:microsoft.com/office/officeart/2005/8/layout/gear1"/>
    <dgm:cxn modelId="{33802628-6675-DA44-A9A2-BF7A6F2378E4}" srcId="{F63D23D3-F28A-C34D-912C-49493CFC9B68}" destId="{BE955511-C8D3-EC41-BCB6-3772E3D5B1A0}" srcOrd="2" destOrd="0" parTransId="{0671A158-61ED-FD47-AC9E-EF0FFBF52FD3}" sibTransId="{859D5AA7-D798-D84E-B3EC-086EB146EC66}"/>
    <dgm:cxn modelId="{9936762D-7CFE-A842-8357-0DB96C6C0B1A}" type="presOf" srcId="{BE955511-C8D3-EC41-BCB6-3772E3D5B1A0}" destId="{2CC23DE0-9E49-394C-8AAB-456E6CB51671}" srcOrd="3" destOrd="0" presId="urn:microsoft.com/office/officeart/2005/8/layout/gear1"/>
    <dgm:cxn modelId="{B2CD8B36-9EC2-114B-9BF1-52AC402902AC}" type="presOf" srcId="{9747E1C3-E2C2-2E49-B53B-6617047AF4B3}" destId="{409A3E5D-1BD1-794C-AB83-CE32E0219D78}" srcOrd="2" destOrd="0" presId="urn:microsoft.com/office/officeart/2005/8/layout/gear1"/>
    <dgm:cxn modelId="{4DBED945-F8F1-5C4F-8816-68A5B3EE8F8C}" type="presOf" srcId="{8493EDB6-A161-5447-B13A-3E992AABEA1A}" destId="{3247F408-1581-3D40-9A57-861D5446CE3C}" srcOrd="0" destOrd="0" presId="urn:microsoft.com/office/officeart/2005/8/layout/gear1"/>
    <dgm:cxn modelId="{0FF40F4B-D062-2446-9BC0-4E63227D874D}" type="presOf" srcId="{9747E1C3-E2C2-2E49-B53B-6617047AF4B3}" destId="{E1E80B0F-23FB-ED41-BD9A-8F9F832898DC}" srcOrd="1" destOrd="0" presId="urn:microsoft.com/office/officeart/2005/8/layout/gear1"/>
    <dgm:cxn modelId="{FFEB7373-4040-FC43-84D3-489EE9A6F777}" type="presOf" srcId="{BE955511-C8D3-EC41-BCB6-3772E3D5B1A0}" destId="{96ABE3DE-F572-5B49-A0FF-3BE2906EF940}" srcOrd="1" destOrd="0" presId="urn:microsoft.com/office/officeart/2005/8/layout/gear1"/>
    <dgm:cxn modelId="{43B5987B-F9E6-4F4C-85BD-AAF01D9F22AE}" type="presOf" srcId="{F63D23D3-F28A-C34D-912C-49493CFC9B68}" destId="{CC229081-4192-0442-A7AF-53B70BCB2DDF}" srcOrd="0" destOrd="0" presId="urn:microsoft.com/office/officeart/2005/8/layout/gear1"/>
    <dgm:cxn modelId="{8464358F-A29E-5C4E-8D1B-F0B4E8B0E4FD}" type="presOf" srcId="{9747E1C3-E2C2-2E49-B53B-6617047AF4B3}" destId="{B6DDA2FE-89FD-2C4A-BA62-4ECD65FB6761}" srcOrd="0" destOrd="0" presId="urn:microsoft.com/office/officeart/2005/8/layout/gear1"/>
    <dgm:cxn modelId="{17DCDABC-FED5-7845-8A70-B91D8BA94BC8}" type="presOf" srcId="{38089C6B-A332-4B4A-8C2B-63C6FCE5088B}" destId="{F2C74938-817C-844B-A0DA-7CD03989C852}" srcOrd="1" destOrd="0" presId="urn:microsoft.com/office/officeart/2005/8/layout/gear1"/>
    <dgm:cxn modelId="{1960B2C9-AE25-9548-BC7B-5C92666B4256}" type="presOf" srcId="{38089C6B-A332-4B4A-8C2B-63C6FCE5088B}" destId="{477FDDAE-42AC-2049-BF99-7FE74A83C39C}" srcOrd="0" destOrd="0" presId="urn:microsoft.com/office/officeart/2005/8/layout/gear1"/>
    <dgm:cxn modelId="{61484BCF-210A-EA41-B503-DA67724CBF28}" type="presOf" srcId="{BE955511-C8D3-EC41-BCB6-3772E3D5B1A0}" destId="{8F3D5E0A-AC6D-814F-A027-02BFDB65DB19}" srcOrd="2" destOrd="0" presId="urn:microsoft.com/office/officeart/2005/8/layout/gear1"/>
    <dgm:cxn modelId="{F5EB9EE5-64A3-1F47-97E6-18EE918921A0}" srcId="{F63D23D3-F28A-C34D-912C-49493CFC9B68}" destId="{38089C6B-A332-4B4A-8C2B-63C6FCE5088B}" srcOrd="1" destOrd="0" parTransId="{2647753C-C603-7049-B7D4-1B3B45C63A17}" sibTransId="{5C0A0B68-97A8-C342-813B-B63748E43D5A}"/>
    <dgm:cxn modelId="{DEB1B8F9-FE7B-C34C-8316-871C27DDB218}" srcId="{F63D23D3-F28A-C34D-912C-49493CFC9B68}" destId="{9747E1C3-E2C2-2E49-B53B-6617047AF4B3}" srcOrd="0" destOrd="0" parTransId="{7FDF362E-F9C8-734B-81B7-E15298C6937D}" sibTransId="{8493EDB6-A161-5447-B13A-3E992AABEA1A}"/>
    <dgm:cxn modelId="{588850B4-FDE7-434F-8C08-B02289335FBD}" type="presParOf" srcId="{CC229081-4192-0442-A7AF-53B70BCB2DDF}" destId="{B6DDA2FE-89FD-2C4A-BA62-4ECD65FB6761}" srcOrd="0" destOrd="0" presId="urn:microsoft.com/office/officeart/2005/8/layout/gear1"/>
    <dgm:cxn modelId="{371D63FE-CA9E-1D42-9DD4-AA42356FF6EC}" type="presParOf" srcId="{CC229081-4192-0442-A7AF-53B70BCB2DDF}" destId="{E1E80B0F-23FB-ED41-BD9A-8F9F832898DC}" srcOrd="1" destOrd="0" presId="urn:microsoft.com/office/officeart/2005/8/layout/gear1"/>
    <dgm:cxn modelId="{E9CF35D9-8A51-9743-AE2B-89DAA1FB92C0}" type="presParOf" srcId="{CC229081-4192-0442-A7AF-53B70BCB2DDF}" destId="{409A3E5D-1BD1-794C-AB83-CE32E0219D78}" srcOrd="2" destOrd="0" presId="urn:microsoft.com/office/officeart/2005/8/layout/gear1"/>
    <dgm:cxn modelId="{66C98267-801D-8141-8724-A11BB7893EEA}" type="presParOf" srcId="{CC229081-4192-0442-A7AF-53B70BCB2DDF}" destId="{477FDDAE-42AC-2049-BF99-7FE74A83C39C}" srcOrd="3" destOrd="0" presId="urn:microsoft.com/office/officeart/2005/8/layout/gear1"/>
    <dgm:cxn modelId="{17CB10B2-8FD6-AC40-84A7-7106C8F655E4}" type="presParOf" srcId="{CC229081-4192-0442-A7AF-53B70BCB2DDF}" destId="{F2C74938-817C-844B-A0DA-7CD03989C852}" srcOrd="4" destOrd="0" presId="urn:microsoft.com/office/officeart/2005/8/layout/gear1"/>
    <dgm:cxn modelId="{4E36BC9C-A735-B84C-9727-26CAC8DDBE9F}" type="presParOf" srcId="{CC229081-4192-0442-A7AF-53B70BCB2DDF}" destId="{3C9DC3DC-9C2F-6C44-9B85-227CA5ABEDFF}" srcOrd="5" destOrd="0" presId="urn:microsoft.com/office/officeart/2005/8/layout/gear1"/>
    <dgm:cxn modelId="{EE171A72-8D37-8746-87A6-2BCB3C96360F}" type="presParOf" srcId="{CC229081-4192-0442-A7AF-53B70BCB2DDF}" destId="{578E1BBB-C398-2F42-9239-CCDC68B79D15}" srcOrd="6" destOrd="0" presId="urn:microsoft.com/office/officeart/2005/8/layout/gear1"/>
    <dgm:cxn modelId="{4713B65D-F00F-5740-B2B1-7CDDAEDD7726}" type="presParOf" srcId="{CC229081-4192-0442-A7AF-53B70BCB2DDF}" destId="{96ABE3DE-F572-5B49-A0FF-3BE2906EF940}" srcOrd="7" destOrd="0" presId="urn:microsoft.com/office/officeart/2005/8/layout/gear1"/>
    <dgm:cxn modelId="{C3237ADD-A9F0-624F-A5A9-9E7ECFC25290}" type="presParOf" srcId="{CC229081-4192-0442-A7AF-53B70BCB2DDF}" destId="{8F3D5E0A-AC6D-814F-A027-02BFDB65DB19}" srcOrd="8" destOrd="0" presId="urn:microsoft.com/office/officeart/2005/8/layout/gear1"/>
    <dgm:cxn modelId="{CB121F5C-2771-4F4F-A81F-9A19C0A24974}" type="presParOf" srcId="{CC229081-4192-0442-A7AF-53B70BCB2DDF}" destId="{2CC23DE0-9E49-394C-8AAB-456E6CB51671}" srcOrd="9" destOrd="0" presId="urn:microsoft.com/office/officeart/2005/8/layout/gear1"/>
    <dgm:cxn modelId="{6D9E9AEC-075A-BC43-A4A5-59BE90B02528}" type="presParOf" srcId="{CC229081-4192-0442-A7AF-53B70BCB2DDF}" destId="{3247F408-1581-3D40-9A57-861D5446CE3C}" srcOrd="10" destOrd="0" presId="urn:microsoft.com/office/officeart/2005/8/layout/gear1"/>
    <dgm:cxn modelId="{ED4768F4-93C4-B348-B10C-E2E82ED62DAB}" type="presParOf" srcId="{CC229081-4192-0442-A7AF-53B70BCB2DDF}" destId="{BA6C5159-EA7F-7F4B-A31B-57E46C25EB6B}" srcOrd="11" destOrd="0" presId="urn:microsoft.com/office/officeart/2005/8/layout/gear1"/>
    <dgm:cxn modelId="{4FEC9BE0-1C16-CC4F-9389-44AB3EFAEE85}" type="presParOf" srcId="{CC229081-4192-0442-A7AF-53B70BCB2DDF}" destId="{5D0D7B62-2252-674F-A220-0C9C1A19A39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custT="1"/>
      <dgm:spPr>
        <a:solidFill>
          <a:schemeClr val="accent1">
            <a:lumMod val="50000"/>
          </a:schemeClr>
        </a:solidFill>
      </dgm:spPr>
      <dgm:t>
        <a:bodyPr/>
        <a:lstStyle/>
        <a:p>
          <a:r>
            <a:rPr lang="en-US" sz="2400" b="1" dirty="0">
              <a:latin typeface="Arial "/>
            </a:rPr>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custT="1"/>
      <dgm:spPr>
        <a:solidFill>
          <a:schemeClr val="accent1">
            <a:lumMod val="20000"/>
            <a:lumOff val="80000"/>
            <a:alpha val="90000"/>
          </a:schemeClr>
        </a:solidFill>
      </dgm:spPr>
      <dgm:t>
        <a:bodyPr/>
        <a:lstStyle/>
        <a:p>
          <a:r>
            <a:rPr lang="en-US" sz="2200" b="1" dirty="0">
              <a:solidFill>
                <a:sysClr val="windowText" lastClr="000000"/>
              </a:solidFill>
              <a:latin typeface="Arial "/>
            </a:rPr>
            <a:t>Institute of Medicine:</a:t>
          </a:r>
          <a:r>
            <a:rPr lang="en-US" sz="2200" dirty="0">
              <a:solidFill>
                <a:sysClr val="windowText" lastClr="000000"/>
              </a:solidFill>
              <a:latin typeface="Arial "/>
            </a:rPr>
            <a:t> the field of practice concerned with “assuring the conditions in which people can be healthy.” </a:t>
          </a:r>
          <a:endParaRPr lang="en-US" sz="2200" dirty="0">
            <a:latin typeface="Arial "/>
          </a:endParaRP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custT="1"/>
      <dgm:spPr>
        <a:solidFill>
          <a:schemeClr val="accent1">
            <a:lumMod val="50000"/>
          </a:schemeClr>
        </a:solidFill>
      </dgm:spPr>
      <dgm:t>
        <a:bodyPr/>
        <a:lstStyle/>
        <a:p>
          <a:r>
            <a:rPr lang="en-US" sz="2400" b="1" dirty="0">
              <a:latin typeface="Arial "/>
            </a:rPr>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1">
            <a:lumMod val="20000"/>
            <a:lumOff val="80000"/>
            <a:alpha val="90000"/>
          </a:schemeClr>
        </a:solidFill>
      </dgm:spPr>
      <dgm:t>
        <a:bodyPr/>
        <a:lstStyle/>
        <a:p>
          <a:r>
            <a:rPr lang="en-US" b="1" dirty="0">
              <a:solidFill>
                <a:sysClr val="windowText" lastClr="000000"/>
              </a:solidFill>
              <a:latin typeface="Arial "/>
              <a:ea typeface="ＭＳ Ｐゴシック" pitchFamily="34" charset="-128"/>
            </a:rPr>
            <a:t>IFSW:</a:t>
          </a:r>
          <a:r>
            <a:rPr lang="en-US" dirty="0">
              <a:solidFill>
                <a:sysClr val="windowText" lastClr="000000"/>
              </a:solidFill>
              <a:latin typeface="Arial "/>
              <a:ea typeface="ＭＳ Ｐゴシック" pitchFamily="34" charset="-128"/>
            </a:rPr>
            <a:t> Profession dedicated to “restoration and enhancement of human function” and  “promotion of change in social conditions to reduce human suffering.” </a:t>
          </a:r>
          <a:endParaRPr lang="en-US" dirty="0">
            <a:latin typeface="Arial "/>
          </a:endParaRP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B49F450B-6CD3-834F-B580-CB61E15E174A}">
      <dgm:prSet custT="1"/>
      <dgm:spPr>
        <a:solidFill>
          <a:schemeClr val="accent1">
            <a:lumMod val="20000"/>
            <a:lumOff val="80000"/>
            <a:alpha val="90000"/>
          </a:schemeClr>
        </a:solidFill>
      </dgm:spPr>
      <dgm:t>
        <a:bodyPr/>
        <a:lstStyle/>
        <a:p>
          <a:endParaRPr lang="en-US" sz="2200" dirty="0">
            <a:solidFill>
              <a:sysClr val="windowText" lastClr="000000"/>
            </a:solidFill>
            <a:latin typeface="Arial "/>
          </a:endParaRPr>
        </a:p>
      </dgm:t>
    </dgm:pt>
    <dgm:pt modelId="{7A3474F0-2242-8447-BBB2-AE9FBC1AD301}" type="parTrans" cxnId="{DBB235BF-3EEE-E64B-AD31-61122AAD5A2C}">
      <dgm:prSet/>
      <dgm:spPr/>
      <dgm:t>
        <a:bodyPr/>
        <a:lstStyle/>
        <a:p>
          <a:endParaRPr lang="en-US"/>
        </a:p>
      </dgm:t>
    </dgm:pt>
    <dgm:pt modelId="{87763981-DB34-BC45-AABF-D24CC8734276}" type="sibTrans" cxnId="{DBB235BF-3EEE-E64B-AD31-61122AAD5A2C}">
      <dgm:prSet/>
      <dgm:spPr/>
      <dgm:t>
        <a:bodyPr/>
        <a:lstStyle/>
        <a:p>
          <a:endParaRPr lang="en-US"/>
        </a:p>
      </dgm:t>
    </dgm:pt>
    <dgm:pt modelId="{1179F8FE-D702-4C4B-A66C-1DA6D6A74909}">
      <dgm:prSet custT="1"/>
      <dgm:spPr>
        <a:solidFill>
          <a:schemeClr val="accent1">
            <a:lumMod val="20000"/>
            <a:lumOff val="80000"/>
            <a:alpha val="90000"/>
          </a:schemeClr>
        </a:solidFill>
      </dgm:spPr>
      <dgm:t>
        <a:bodyPr/>
        <a:lstStyle/>
        <a:p>
          <a:r>
            <a:rPr lang="en-US" sz="2200" dirty="0">
              <a:solidFill>
                <a:sysClr val="windowText" lastClr="000000"/>
              </a:solidFill>
              <a:latin typeface="Arial "/>
            </a:rPr>
            <a:t>“An interdisciplinary field, based on biological and social sciences, with a mission to promote and protect the health of whole populations, and to prevent illness, injury and other disabling conditions.” </a:t>
          </a:r>
          <a:r>
            <a:rPr lang="en-US" sz="1050" dirty="0">
              <a:solidFill>
                <a:sysClr val="windowText" lastClr="000000"/>
              </a:solidFill>
              <a:latin typeface="Arial "/>
            </a:rPr>
            <a:t>-</a:t>
          </a:r>
          <a:r>
            <a:rPr lang="en-US" sz="1050" dirty="0" err="1">
              <a:solidFill>
                <a:sysClr val="windowText" lastClr="000000"/>
              </a:solidFill>
              <a:latin typeface="Arial "/>
            </a:rPr>
            <a:t>Turnock</a:t>
          </a:r>
          <a:r>
            <a:rPr lang="en-US" sz="1050" dirty="0">
              <a:solidFill>
                <a:sysClr val="windowText" lastClr="000000"/>
              </a:solidFill>
              <a:latin typeface="Arial "/>
            </a:rPr>
            <a:t>, 2007</a:t>
          </a:r>
        </a:p>
      </dgm:t>
    </dgm:pt>
    <dgm:pt modelId="{E94565F8-38EF-474D-9E6D-BD9EC9F0503F}" type="parTrans" cxnId="{F4A37B67-701D-5647-B70D-8F0E6BF22B3B}">
      <dgm:prSet/>
      <dgm:spPr/>
      <dgm:t>
        <a:bodyPr/>
        <a:lstStyle/>
        <a:p>
          <a:endParaRPr lang="en-US"/>
        </a:p>
      </dgm:t>
    </dgm:pt>
    <dgm:pt modelId="{884D5357-7E60-DB4A-8422-0B59A8CA3C28}" type="sibTrans" cxnId="{F4A37B67-701D-5647-B70D-8F0E6BF22B3B}">
      <dgm:prSet/>
      <dgm:spPr/>
      <dgm:t>
        <a:bodyPr/>
        <a:lstStyle/>
        <a:p>
          <a:endParaRPr lang="en-US"/>
        </a:p>
      </dgm:t>
    </dgm:pt>
    <dgm:pt modelId="{12D2DA01-1ECB-7940-BCED-3E7E96EAB271}">
      <dgm:prSet/>
      <dgm:spPr>
        <a:solidFill>
          <a:schemeClr val="accent1">
            <a:lumMod val="20000"/>
            <a:lumOff val="80000"/>
            <a:alpha val="90000"/>
          </a:schemeClr>
        </a:solidFill>
      </dgm:spPr>
      <dgm:t>
        <a:bodyPr/>
        <a:lstStyle/>
        <a:p>
          <a:r>
            <a:rPr lang="en-US" b="1" dirty="0">
              <a:solidFill>
                <a:sysClr val="windowText" lastClr="000000"/>
              </a:solidFill>
              <a:latin typeface="Arial "/>
              <a:ea typeface="ＭＳ Ｐゴシック" pitchFamily="34" charset="-128"/>
            </a:rPr>
            <a:t>NASW:</a:t>
          </a:r>
          <a:r>
            <a:rPr lang="en-US" dirty="0">
              <a:solidFill>
                <a:sysClr val="windowText" lastClr="000000"/>
              </a:solidFill>
              <a:latin typeface="Arial "/>
              <a:ea typeface="ＭＳ Ｐゴシック" pitchFamily="34" charset="-128"/>
            </a:rPr>
            <a:t> “Based on values of…equality, worth, dignity of human beings, social work uses a human rights and social justice orientation to address complex needs of people in environments.”</a:t>
          </a:r>
        </a:p>
      </dgm:t>
    </dgm:pt>
    <dgm:pt modelId="{A1AE1736-E5BE-9D48-B5E6-CCF740B57E1B}" type="parTrans" cxnId="{90CBAEF7-33E6-F843-9285-EEF57012D1FE}">
      <dgm:prSet/>
      <dgm:spPr/>
      <dgm:t>
        <a:bodyPr/>
        <a:lstStyle/>
        <a:p>
          <a:endParaRPr lang="en-US"/>
        </a:p>
      </dgm:t>
    </dgm:pt>
    <dgm:pt modelId="{988841BA-5A1E-5E49-BC96-C50D57588EFB}" type="sibTrans" cxnId="{90CBAEF7-33E6-F843-9285-EEF57012D1FE}">
      <dgm:prSet/>
      <dgm:spPr/>
      <dgm:t>
        <a:bodyPr/>
        <a:lstStyle/>
        <a:p>
          <a:endParaRPr lang="en-US"/>
        </a:p>
      </dgm:t>
    </dgm:pt>
    <dgm:pt modelId="{135AF49F-100D-924E-96C5-467A7F12F79B}">
      <dgm:prSet/>
      <dgm:spPr>
        <a:solidFill>
          <a:schemeClr val="accent1">
            <a:lumMod val="20000"/>
            <a:lumOff val="80000"/>
            <a:alpha val="90000"/>
          </a:schemeClr>
        </a:solidFill>
      </dgm:spPr>
      <dgm:t>
        <a:bodyPr/>
        <a:lstStyle/>
        <a:p>
          <a:endParaRPr lang="en-US" dirty="0"/>
        </a:p>
      </dgm:t>
    </dgm:pt>
    <dgm:pt modelId="{A0E1BB9B-DA83-8F46-811C-E36E60ACC579}" type="parTrans" cxnId="{23296F47-3844-824F-8A49-34BA84389F3D}">
      <dgm:prSet/>
      <dgm:spPr/>
      <dgm:t>
        <a:bodyPr/>
        <a:lstStyle/>
        <a:p>
          <a:endParaRPr lang="en-US"/>
        </a:p>
      </dgm:t>
    </dgm:pt>
    <dgm:pt modelId="{528EDEAD-A272-EE41-8A48-7916BEFEE0EC}" type="sibTrans" cxnId="{23296F47-3844-824F-8A49-34BA84389F3D}">
      <dgm:prSet/>
      <dgm:spPr/>
      <dgm:t>
        <a:bodyPr/>
        <a:lstStyle/>
        <a:p>
          <a:endParaRPr lang="en-US"/>
        </a:p>
      </dgm:t>
    </dgm:pt>
    <dgm:pt modelId="{00E63997-BE6B-C346-8518-ADBDBD6E2DC6}">
      <dgm:prSet/>
      <dgm:spPr>
        <a:solidFill>
          <a:schemeClr val="accent1">
            <a:lumMod val="20000"/>
            <a:lumOff val="80000"/>
            <a:alpha val="90000"/>
          </a:schemeClr>
        </a:solidFill>
      </dgm:spPr>
      <dgm:t>
        <a:bodyPr/>
        <a:lstStyle/>
        <a:p>
          <a:endParaRPr lang="en-US" dirty="0">
            <a:solidFill>
              <a:sysClr val="windowText" lastClr="000000"/>
            </a:solidFill>
            <a:latin typeface="Arial "/>
            <a:ea typeface="ＭＳ Ｐゴシック" pitchFamily="34" charset="-128"/>
          </a:endParaRPr>
        </a:p>
      </dgm:t>
    </dgm:pt>
    <dgm:pt modelId="{99792212-81DA-7349-8836-C3043FE65804}" type="parTrans" cxnId="{8E7ED9A2-05FF-7A42-B2E6-65B1CAF6DD5D}">
      <dgm:prSet/>
      <dgm:spPr/>
      <dgm:t>
        <a:bodyPr/>
        <a:lstStyle/>
        <a:p>
          <a:endParaRPr lang="en-US"/>
        </a:p>
      </dgm:t>
    </dgm:pt>
    <dgm:pt modelId="{B4FE20AD-97D4-9D48-AF5E-661888FC44B4}" type="sibTrans" cxnId="{8E7ED9A2-05FF-7A42-B2E6-65B1CAF6DD5D}">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D9121F1F-EBF1-1545-B43E-CB3641B5D17F}" type="presOf" srcId="{4640C4C9-1392-6546-BD6A-593B9813D91B}" destId="{8BEADC75-144B-334F-910A-1B82656FBB07}" srcOrd="0" destOrd="0" presId="urn:microsoft.com/office/officeart/2005/8/layout/hList1"/>
    <dgm:cxn modelId="{5C3A7820-F1DC-4645-AD07-B8E8E7683D4B}" type="presOf" srcId="{7FA48FC4-60A4-AC42-8550-8F6A551318B4}" destId="{FB0C4514-4ED1-2E45-A7B5-80400964222C}" srcOrd="0" destOrd="0" presId="urn:microsoft.com/office/officeart/2005/8/layout/hList1"/>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302CD640-5ED9-6549-BE5D-CF2D733D4DCC}" type="presOf" srcId="{1179F8FE-D702-4C4B-A66C-1DA6D6A74909}" destId="{08ECB85A-A957-2A4B-95BC-BBA52F4C4E86}" srcOrd="0" destOrd="2" presId="urn:microsoft.com/office/officeart/2005/8/layout/hList1"/>
    <dgm:cxn modelId="{CD7DE740-6410-B843-8C6D-E984511C0D37}" type="presOf" srcId="{C0B24790-2151-4242-B925-C60584997A76}" destId="{3427D544-BD82-A741-8A08-49811E6CF2C8}" srcOrd="0" destOrd="0" presId="urn:microsoft.com/office/officeart/2005/8/layout/hList1"/>
    <dgm:cxn modelId="{23296F47-3844-824F-8A49-34BA84389F3D}" srcId="{C0B24790-2151-4242-B925-C60584997A76}" destId="{135AF49F-100D-924E-96C5-467A7F12F79B}" srcOrd="3" destOrd="0" parTransId="{A0E1BB9B-DA83-8F46-811C-E36E60ACC579}" sibTransId="{528EDEAD-A272-EE41-8A48-7916BEFEE0EC}"/>
    <dgm:cxn modelId="{F4A37B67-701D-5647-B70D-8F0E6BF22B3B}" srcId="{4640C4C9-1392-6546-BD6A-593B9813D91B}" destId="{1179F8FE-D702-4C4B-A66C-1DA6D6A74909}" srcOrd="1" destOrd="0" parTransId="{E94565F8-38EF-474D-9E6D-BD9EC9F0503F}" sibTransId="{884D5357-7E60-DB4A-8422-0B59A8CA3C28}"/>
    <dgm:cxn modelId="{8E7ED9A2-05FF-7A42-B2E6-65B1CAF6DD5D}" srcId="{C0B24790-2151-4242-B925-C60584997A76}" destId="{00E63997-BE6B-C346-8518-ADBDBD6E2DC6}" srcOrd="1" destOrd="0" parTransId="{99792212-81DA-7349-8836-C3043FE65804}" sibTransId="{B4FE20AD-97D4-9D48-AF5E-661888FC44B4}"/>
    <dgm:cxn modelId="{43B521A9-81D9-4145-BE3D-F1CE3440F08C}" type="presOf" srcId="{00E63997-BE6B-C346-8518-ADBDBD6E2DC6}" destId="{670B27D8-9A3F-7145-92E7-D95AAA87C396}" srcOrd="0" destOrd="1" presId="urn:microsoft.com/office/officeart/2005/8/layout/hList1"/>
    <dgm:cxn modelId="{61E793B1-A0FB-5C4F-8166-099BA550C102}" type="presOf" srcId="{B49F450B-6CD3-834F-B580-CB61E15E174A}" destId="{08ECB85A-A957-2A4B-95BC-BBA52F4C4E86}" srcOrd="0" destOrd="1" presId="urn:microsoft.com/office/officeart/2005/8/layout/hList1"/>
    <dgm:cxn modelId="{784CD4B4-C3F4-B445-9FE1-FE24A2354C69}" type="presOf" srcId="{9FADB35B-4DE4-DA41-BED0-D092E52238CB}" destId="{670B27D8-9A3F-7145-92E7-D95AAA87C396}" srcOrd="0" destOrd="0" presId="urn:microsoft.com/office/officeart/2005/8/layout/hList1"/>
    <dgm:cxn modelId="{CF4ADBB9-BAD1-4F45-9FE1-6D795327F17D}" type="presOf" srcId="{12D2DA01-1ECB-7940-BCED-3E7E96EAB271}" destId="{670B27D8-9A3F-7145-92E7-D95AAA87C396}" srcOrd="0" destOrd="2" presId="urn:microsoft.com/office/officeart/2005/8/layout/hList1"/>
    <dgm:cxn modelId="{DBB235BF-3EEE-E64B-AD31-61122AAD5A2C}" srcId="{844A7187-8368-054D-A14B-CF36E42C8F9D}" destId="{B49F450B-6CD3-834F-B580-CB61E15E174A}" srcOrd="0" destOrd="0" parTransId="{7A3474F0-2242-8447-BBB2-AE9FBC1AD301}" sibTransId="{87763981-DB34-BC45-AABF-D24CC8734276}"/>
    <dgm:cxn modelId="{A9D733D2-D852-0C4B-9361-7BBE93D376B1}" srcId="{7FA48FC4-60A4-AC42-8550-8F6A551318B4}" destId="{C0B24790-2151-4242-B925-C60584997A76}" srcOrd="1" destOrd="0" parTransId="{5D48459D-863F-7C4A-8E9E-BD097DE59669}" sibTransId="{8BED479E-CCB3-374C-A3FB-D064249369A3}"/>
    <dgm:cxn modelId="{598797DA-8219-DB40-818E-0FA67A29D773}" srcId="{C0B24790-2151-4242-B925-C60584997A76}" destId="{9FADB35B-4DE4-DA41-BED0-D092E52238CB}" srcOrd="0" destOrd="0" parTransId="{FEADB31A-F62F-9343-BF2C-3E83D32CCC11}" sibTransId="{0A9F0AA1-4C7A-A84F-8F38-62D1652106DD}"/>
    <dgm:cxn modelId="{F2B942E1-6682-F348-858F-57F3D4BA534B}" type="presOf" srcId="{844A7187-8368-054D-A14B-CF36E42C8F9D}" destId="{08ECB85A-A957-2A4B-95BC-BBA52F4C4E86}" srcOrd="0" destOrd="0" presId="urn:microsoft.com/office/officeart/2005/8/layout/hList1"/>
    <dgm:cxn modelId="{A896FCE8-B0E6-4C4F-A573-49DD5B5D1D84}" type="presOf" srcId="{135AF49F-100D-924E-96C5-467A7F12F79B}" destId="{670B27D8-9A3F-7145-92E7-D95AAA87C396}" srcOrd="0" destOrd="3" presId="urn:microsoft.com/office/officeart/2005/8/layout/hList1"/>
    <dgm:cxn modelId="{90CBAEF7-33E6-F843-9285-EEF57012D1FE}" srcId="{C0B24790-2151-4242-B925-C60584997A76}" destId="{12D2DA01-1ECB-7940-BCED-3E7E96EAB271}" srcOrd="2" destOrd="0" parTransId="{A1AE1736-E5BE-9D48-B5E6-CCF740B57E1B}" sibTransId="{988841BA-5A1E-5E49-BC96-C50D57588EFB}"/>
    <dgm:cxn modelId="{CB8FC1FC-843A-3B45-BB2C-A310DE2E95DD}" type="presParOf" srcId="{FB0C4514-4ED1-2E45-A7B5-80400964222C}" destId="{DA99B967-443F-3B44-9A67-DCDF4C1A2E91}" srcOrd="0" destOrd="0" presId="urn:microsoft.com/office/officeart/2005/8/layout/hList1"/>
    <dgm:cxn modelId="{81461C60-A8DE-1849-BE92-68C928B7FA1D}" type="presParOf" srcId="{DA99B967-443F-3B44-9A67-DCDF4C1A2E91}" destId="{8BEADC75-144B-334F-910A-1B82656FBB07}" srcOrd="0" destOrd="0" presId="urn:microsoft.com/office/officeart/2005/8/layout/hList1"/>
    <dgm:cxn modelId="{7401AC43-52B4-C043-A371-41D346A800D8}" type="presParOf" srcId="{DA99B967-443F-3B44-9A67-DCDF4C1A2E91}" destId="{08ECB85A-A957-2A4B-95BC-BBA52F4C4E86}" srcOrd="1" destOrd="0" presId="urn:microsoft.com/office/officeart/2005/8/layout/hList1"/>
    <dgm:cxn modelId="{15B4AEF8-EC13-4749-BBA8-D6E8BB1B1B51}" type="presParOf" srcId="{FB0C4514-4ED1-2E45-A7B5-80400964222C}" destId="{E107D455-E02E-0946-92C5-2EB8DF0D2CC6}" srcOrd="1" destOrd="0" presId="urn:microsoft.com/office/officeart/2005/8/layout/hList1"/>
    <dgm:cxn modelId="{705F31CF-A032-C647-BE2C-34B0C9C3352E}" type="presParOf" srcId="{FB0C4514-4ED1-2E45-A7B5-80400964222C}" destId="{0EDB80CF-2A48-BE4E-AE7F-2372EBA52616}" srcOrd="2" destOrd="0" presId="urn:microsoft.com/office/officeart/2005/8/layout/hList1"/>
    <dgm:cxn modelId="{54F8E8E8-E86F-6642-B954-8F713311DC58}" type="presParOf" srcId="{0EDB80CF-2A48-BE4E-AE7F-2372EBA52616}" destId="{3427D544-BD82-A741-8A08-49811E6CF2C8}" srcOrd="0" destOrd="0" presId="urn:microsoft.com/office/officeart/2005/8/layout/hList1"/>
    <dgm:cxn modelId="{801D7D30-FF6F-6943-B46A-25F14DCFE31B}"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dgm:t>
        <a:bodyPr/>
        <a:lstStyle/>
        <a:p>
          <a:r>
            <a:rPr lang="en-US" b="1" dirty="0">
              <a:latin typeface="Arial "/>
            </a:rPr>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dgm:t>
        <a:bodyPr/>
        <a:lstStyle/>
        <a:p>
          <a:r>
            <a:rPr lang="en-US" dirty="0">
              <a:latin typeface="Arial "/>
            </a:rPr>
            <a:t>Social justice mission</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dgm:t>
        <a:bodyPr/>
        <a:lstStyle/>
        <a:p>
          <a:r>
            <a:rPr lang="en-US" b="1" dirty="0">
              <a:latin typeface="Arial" panose="020B0604020202020204" pitchFamily="34" charset="0"/>
              <a:cs typeface="Arial" panose="020B0604020202020204" pitchFamily="34" charset="0"/>
            </a:rPr>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dgm:t>
        <a:bodyPr/>
        <a:lstStyle/>
        <a:p>
          <a:r>
            <a:rPr lang="en-US" b="0" i="0" dirty="0">
              <a:latin typeface="Arial" panose="020B0604020202020204" pitchFamily="34" charset="0"/>
            </a:rPr>
            <a:t>Social justice mission</a:t>
          </a:r>
          <a:endParaRPr lang="en-US" dirty="0"/>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E76F1A11-3F5B-134A-898B-7E2A6244DAD3}">
      <dgm:prSet/>
      <dgm:spPr/>
      <dgm:t>
        <a:bodyPr/>
        <a:lstStyle/>
        <a:p>
          <a:r>
            <a:rPr lang="en-US" dirty="0">
              <a:latin typeface="Arial "/>
            </a:rPr>
            <a:t>Use of social sciences to drive theory/intervention</a:t>
          </a:r>
        </a:p>
      </dgm:t>
    </dgm:pt>
    <dgm:pt modelId="{E79E7080-C650-A24F-90A9-77D273906034}" type="parTrans" cxnId="{39B6DED0-80BD-DD49-BCFB-FB443BD87031}">
      <dgm:prSet/>
      <dgm:spPr/>
      <dgm:t>
        <a:bodyPr/>
        <a:lstStyle/>
        <a:p>
          <a:endParaRPr lang="en-US"/>
        </a:p>
      </dgm:t>
    </dgm:pt>
    <dgm:pt modelId="{0E915ABF-ED84-0B49-B8F2-F979C3158DE7}" type="sibTrans" cxnId="{39B6DED0-80BD-DD49-BCFB-FB443BD87031}">
      <dgm:prSet/>
      <dgm:spPr/>
      <dgm:t>
        <a:bodyPr/>
        <a:lstStyle/>
        <a:p>
          <a:endParaRPr lang="en-US"/>
        </a:p>
      </dgm:t>
    </dgm:pt>
    <dgm:pt modelId="{BDA1E62D-B7D7-BD44-9669-0234D2C230A2}">
      <dgm:prSet/>
      <dgm:spPr/>
      <dgm:t>
        <a:bodyPr/>
        <a:lstStyle/>
        <a:p>
          <a:r>
            <a:rPr lang="en-US" dirty="0">
              <a:latin typeface="Arial "/>
            </a:rPr>
            <a:t>Emphasis on ecological models and the role of “environment” </a:t>
          </a:r>
        </a:p>
      </dgm:t>
    </dgm:pt>
    <dgm:pt modelId="{D58FC41A-D94C-8742-8F4D-0035EDD150DD}" type="parTrans" cxnId="{029318BE-F9AA-E843-B2B6-F2A5AC6CDD8D}">
      <dgm:prSet/>
      <dgm:spPr/>
      <dgm:t>
        <a:bodyPr/>
        <a:lstStyle/>
        <a:p>
          <a:endParaRPr lang="en-US"/>
        </a:p>
      </dgm:t>
    </dgm:pt>
    <dgm:pt modelId="{E002482A-0A8B-8F46-A2A8-EE647E2CB1BD}" type="sibTrans" cxnId="{029318BE-F9AA-E843-B2B6-F2A5AC6CDD8D}">
      <dgm:prSet/>
      <dgm:spPr/>
      <dgm:t>
        <a:bodyPr/>
        <a:lstStyle/>
        <a:p>
          <a:endParaRPr lang="en-US"/>
        </a:p>
      </dgm:t>
    </dgm:pt>
    <dgm:pt modelId="{7E6A44E6-2E55-1343-8086-41CD1B6D15EF}">
      <dgm:prSet/>
      <dgm:spPr/>
      <dgm:t>
        <a:bodyPr/>
        <a:lstStyle/>
        <a:p>
          <a:r>
            <a:rPr lang="en-US" dirty="0">
              <a:latin typeface="Arial "/>
            </a:rPr>
            <a:t>Emphasis on resilience and protective factors</a:t>
          </a:r>
        </a:p>
      </dgm:t>
    </dgm:pt>
    <dgm:pt modelId="{6DF41FD8-52C0-9E43-BD86-168A7E1DDFC0}" type="parTrans" cxnId="{FD392B47-1C62-F947-ABC1-BE83AF627F53}">
      <dgm:prSet/>
      <dgm:spPr/>
      <dgm:t>
        <a:bodyPr/>
        <a:lstStyle/>
        <a:p>
          <a:endParaRPr lang="en-US"/>
        </a:p>
      </dgm:t>
    </dgm:pt>
    <dgm:pt modelId="{BE20383C-5106-FF40-AAD4-6691F7A969EC}" type="sibTrans" cxnId="{FD392B47-1C62-F947-ABC1-BE83AF627F53}">
      <dgm:prSet/>
      <dgm:spPr/>
      <dgm:t>
        <a:bodyPr/>
        <a:lstStyle/>
        <a:p>
          <a:endParaRPr lang="en-US"/>
        </a:p>
      </dgm:t>
    </dgm:pt>
    <dgm:pt modelId="{2B52E1A9-DD04-864F-8A85-6DC21395BA7E}">
      <dgm:prSet/>
      <dgm:spPr/>
      <dgm:t>
        <a:bodyPr/>
        <a:lstStyle/>
        <a:p>
          <a:r>
            <a:rPr lang="en-US" dirty="0">
              <a:latin typeface="Arial "/>
            </a:rPr>
            <a:t>Goal to promote health and conditions of health</a:t>
          </a:r>
        </a:p>
      </dgm:t>
    </dgm:pt>
    <dgm:pt modelId="{F5CF94A9-08E8-B54C-BE72-89AC3FEDF6E0}" type="parTrans" cxnId="{D5B2A1E9-89F5-F546-86DE-8ED76BFB0F72}">
      <dgm:prSet/>
      <dgm:spPr/>
      <dgm:t>
        <a:bodyPr/>
        <a:lstStyle/>
        <a:p>
          <a:endParaRPr lang="en-US"/>
        </a:p>
      </dgm:t>
    </dgm:pt>
    <dgm:pt modelId="{B79DD12E-0EC0-D949-A45D-B889AA685237}" type="sibTrans" cxnId="{D5B2A1E9-89F5-F546-86DE-8ED76BFB0F72}">
      <dgm:prSet/>
      <dgm:spPr/>
      <dgm:t>
        <a:bodyPr/>
        <a:lstStyle/>
        <a:p>
          <a:endParaRPr lang="en-US"/>
        </a:p>
      </dgm:t>
    </dgm:pt>
    <dgm:pt modelId="{2FDF2E57-DC50-C84A-A5F5-95542A1C0FF1}">
      <dgm:prSet/>
      <dgm:spPr/>
      <dgm:t>
        <a:bodyPr/>
        <a:lstStyle/>
        <a:p>
          <a:r>
            <a:rPr lang="en-US" b="0" i="0" dirty="0">
              <a:latin typeface="Arial" panose="020B0604020202020204" pitchFamily="34" charset="0"/>
            </a:rPr>
            <a:t>Use of social sciences to drive theory/method</a:t>
          </a:r>
        </a:p>
      </dgm:t>
    </dgm:pt>
    <dgm:pt modelId="{AB5C6435-AE01-C246-A987-CE4B341CEDDA}" type="parTrans" cxnId="{4AF168C1-E9FA-B64A-9F2B-0F513B9D035B}">
      <dgm:prSet/>
      <dgm:spPr/>
      <dgm:t>
        <a:bodyPr/>
        <a:lstStyle/>
        <a:p>
          <a:endParaRPr lang="en-US"/>
        </a:p>
      </dgm:t>
    </dgm:pt>
    <dgm:pt modelId="{52E0B543-2EB7-E34B-A377-E1ABF22D31DA}" type="sibTrans" cxnId="{4AF168C1-E9FA-B64A-9F2B-0F513B9D035B}">
      <dgm:prSet/>
      <dgm:spPr/>
      <dgm:t>
        <a:bodyPr/>
        <a:lstStyle/>
        <a:p>
          <a:endParaRPr lang="en-US"/>
        </a:p>
      </dgm:t>
    </dgm:pt>
    <dgm:pt modelId="{8C632AB8-D185-7C4B-990E-CFFFE0DFD393}">
      <dgm:prSet/>
      <dgm:spPr/>
      <dgm:t>
        <a:bodyPr/>
        <a:lstStyle/>
        <a:p>
          <a:r>
            <a:rPr lang="en-US" b="0" i="0" dirty="0">
              <a:latin typeface="Arial" panose="020B0604020202020204" pitchFamily="34" charset="0"/>
            </a:rPr>
            <a:t>Emphasis on “person in environment” approaches</a:t>
          </a:r>
        </a:p>
      </dgm:t>
    </dgm:pt>
    <dgm:pt modelId="{7F007933-79AA-6D45-905E-465F21693116}" type="parTrans" cxnId="{D88120A3-3F44-CB4F-A4B6-2EE0C22F8085}">
      <dgm:prSet/>
      <dgm:spPr/>
      <dgm:t>
        <a:bodyPr/>
        <a:lstStyle/>
        <a:p>
          <a:endParaRPr lang="en-US"/>
        </a:p>
      </dgm:t>
    </dgm:pt>
    <dgm:pt modelId="{C08E795D-CEC3-5941-A11D-0C48C7D3218D}" type="sibTrans" cxnId="{D88120A3-3F44-CB4F-A4B6-2EE0C22F8085}">
      <dgm:prSet/>
      <dgm:spPr/>
      <dgm:t>
        <a:bodyPr/>
        <a:lstStyle/>
        <a:p>
          <a:endParaRPr lang="en-US"/>
        </a:p>
      </dgm:t>
    </dgm:pt>
    <dgm:pt modelId="{E474E10D-E8CB-CE42-836F-C88580498E18}">
      <dgm:prSet/>
      <dgm:spPr/>
      <dgm:t>
        <a:bodyPr/>
        <a:lstStyle/>
        <a:p>
          <a:r>
            <a:rPr lang="en-US" b="0" i="0" dirty="0">
              <a:latin typeface="Arial" panose="020B0604020202020204" pitchFamily="34" charset="0"/>
            </a:rPr>
            <a:t>Emphasis on strengths-based approach</a:t>
          </a:r>
        </a:p>
      </dgm:t>
    </dgm:pt>
    <dgm:pt modelId="{7297CF4F-78A7-A746-98CE-59E478C6E482}" type="parTrans" cxnId="{5E83D516-0D20-0B41-B43D-BA8E73E1CE09}">
      <dgm:prSet/>
      <dgm:spPr/>
      <dgm:t>
        <a:bodyPr/>
        <a:lstStyle/>
        <a:p>
          <a:endParaRPr lang="en-US"/>
        </a:p>
      </dgm:t>
    </dgm:pt>
    <dgm:pt modelId="{2CBA9325-BF0D-904D-BF4E-31F0B7D51AB4}" type="sibTrans" cxnId="{5E83D516-0D20-0B41-B43D-BA8E73E1CE09}">
      <dgm:prSet/>
      <dgm:spPr/>
      <dgm:t>
        <a:bodyPr/>
        <a:lstStyle/>
        <a:p>
          <a:endParaRPr lang="en-US"/>
        </a:p>
      </dgm:t>
    </dgm:pt>
    <dgm:pt modelId="{009D62C8-4A9C-E741-9980-8F6DB8FC069E}">
      <dgm:prSet/>
      <dgm:spPr/>
      <dgm:t>
        <a:bodyPr/>
        <a:lstStyle/>
        <a:p>
          <a:r>
            <a:rPr lang="en-US" b="0" i="0" dirty="0">
              <a:latin typeface="Arial" panose="020B0604020202020204" pitchFamily="34" charset="0"/>
            </a:rPr>
            <a:t>Goal to improve human functioning and well-being</a:t>
          </a:r>
        </a:p>
      </dgm:t>
    </dgm:pt>
    <dgm:pt modelId="{7094C726-1E3F-2543-B8C5-606D4C31571A}" type="parTrans" cxnId="{CEB3AA3B-6BE4-254E-B4E7-F86D29C27CB2}">
      <dgm:prSet/>
      <dgm:spPr/>
      <dgm:t>
        <a:bodyPr/>
        <a:lstStyle/>
        <a:p>
          <a:endParaRPr lang="en-US"/>
        </a:p>
      </dgm:t>
    </dgm:pt>
    <dgm:pt modelId="{238D17F8-1E68-CF41-9B63-C6247AE59AAD}" type="sibTrans" cxnId="{CEB3AA3B-6BE4-254E-B4E7-F86D29C27CB2}">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5E83D516-0D20-0B41-B43D-BA8E73E1CE09}" srcId="{C0B24790-2151-4242-B925-C60584997A76}" destId="{E474E10D-E8CB-CE42-836F-C88580498E18}" srcOrd="3" destOrd="0" parTransId="{7297CF4F-78A7-A746-98CE-59E478C6E482}" sibTransId="{2CBA9325-BF0D-904D-BF4E-31F0B7D51AB4}"/>
    <dgm:cxn modelId="{350C4819-2B64-F148-97BF-9EF64D87590D}" type="presOf" srcId="{009D62C8-4A9C-E741-9980-8F6DB8FC069E}" destId="{670B27D8-9A3F-7145-92E7-D95AAA87C396}" srcOrd="0" destOrd="4" presId="urn:microsoft.com/office/officeart/2005/8/layout/hList1"/>
    <dgm:cxn modelId="{5D0FEF1E-0B73-C14E-9136-6631C1DC0A2E}" type="presOf" srcId="{8C632AB8-D185-7C4B-990E-CFFFE0DFD393}" destId="{670B27D8-9A3F-7145-92E7-D95AAA87C396}" srcOrd="0" destOrd="2" presId="urn:microsoft.com/office/officeart/2005/8/layout/hList1"/>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CEB3AA3B-6BE4-254E-B4E7-F86D29C27CB2}" srcId="{C0B24790-2151-4242-B925-C60584997A76}" destId="{009D62C8-4A9C-E741-9980-8F6DB8FC069E}" srcOrd="4" destOrd="0" parTransId="{7094C726-1E3F-2543-B8C5-606D4C31571A}" sibTransId="{238D17F8-1E68-CF41-9B63-C6247AE59AAD}"/>
    <dgm:cxn modelId="{4283E245-EED0-EF47-91A3-82F541DB6AB7}" type="presOf" srcId="{2B52E1A9-DD04-864F-8A85-6DC21395BA7E}" destId="{08ECB85A-A957-2A4B-95BC-BBA52F4C4E86}" srcOrd="0" destOrd="4" presId="urn:microsoft.com/office/officeart/2005/8/layout/hList1"/>
    <dgm:cxn modelId="{FD392B47-1C62-F947-ABC1-BE83AF627F53}" srcId="{4640C4C9-1392-6546-BD6A-593B9813D91B}" destId="{7E6A44E6-2E55-1343-8086-41CD1B6D15EF}" srcOrd="3" destOrd="0" parTransId="{6DF41FD8-52C0-9E43-BD86-168A7E1DDFC0}" sibTransId="{BE20383C-5106-FF40-AAD4-6691F7A969EC}"/>
    <dgm:cxn modelId="{C794D86C-D74D-A349-A806-05E5853896BF}" type="presOf" srcId="{4640C4C9-1392-6546-BD6A-593B9813D91B}" destId="{8BEADC75-144B-334F-910A-1B82656FBB07}" srcOrd="0" destOrd="0" presId="urn:microsoft.com/office/officeart/2005/8/layout/hList1"/>
    <dgm:cxn modelId="{16B11994-996E-CD4F-BD3F-4417EFB9A187}" type="presOf" srcId="{E474E10D-E8CB-CE42-836F-C88580498E18}" destId="{670B27D8-9A3F-7145-92E7-D95AAA87C396}" srcOrd="0" destOrd="3" presId="urn:microsoft.com/office/officeart/2005/8/layout/hList1"/>
    <dgm:cxn modelId="{1A0842A1-5EB5-F84F-BB42-4A5588A9B31E}" type="presOf" srcId="{7FA48FC4-60A4-AC42-8550-8F6A551318B4}" destId="{FB0C4514-4ED1-2E45-A7B5-80400964222C}" srcOrd="0" destOrd="0" presId="urn:microsoft.com/office/officeart/2005/8/layout/hList1"/>
    <dgm:cxn modelId="{3D0103A3-1E8A-2847-B349-3F3C3B924846}" type="presOf" srcId="{E76F1A11-3F5B-134A-898B-7E2A6244DAD3}" destId="{08ECB85A-A957-2A4B-95BC-BBA52F4C4E86}" srcOrd="0" destOrd="1" presId="urn:microsoft.com/office/officeart/2005/8/layout/hList1"/>
    <dgm:cxn modelId="{93C008A3-3667-0D40-B9C5-D5E4BE422371}" type="presOf" srcId="{7E6A44E6-2E55-1343-8086-41CD1B6D15EF}" destId="{08ECB85A-A957-2A4B-95BC-BBA52F4C4E86}" srcOrd="0" destOrd="3" presId="urn:microsoft.com/office/officeart/2005/8/layout/hList1"/>
    <dgm:cxn modelId="{D88120A3-3F44-CB4F-A4B6-2EE0C22F8085}" srcId="{C0B24790-2151-4242-B925-C60584997A76}" destId="{8C632AB8-D185-7C4B-990E-CFFFE0DFD393}" srcOrd="2" destOrd="0" parTransId="{7F007933-79AA-6D45-905E-465F21693116}" sibTransId="{C08E795D-CEC3-5941-A11D-0C48C7D3218D}"/>
    <dgm:cxn modelId="{39F072AB-D22B-194E-88E3-050CF2F5A3D0}" type="presOf" srcId="{BDA1E62D-B7D7-BD44-9669-0234D2C230A2}" destId="{08ECB85A-A957-2A4B-95BC-BBA52F4C4E86}" srcOrd="0" destOrd="2" presId="urn:microsoft.com/office/officeart/2005/8/layout/hList1"/>
    <dgm:cxn modelId="{8E1720AF-4B5E-9541-AFE2-83DC92CD2697}" type="presOf" srcId="{9FADB35B-4DE4-DA41-BED0-D092E52238CB}" destId="{670B27D8-9A3F-7145-92E7-D95AAA87C396}" srcOrd="0" destOrd="0" presId="urn:microsoft.com/office/officeart/2005/8/layout/hList1"/>
    <dgm:cxn modelId="{1DAB6FAF-67E7-5845-816D-B9CAD1FECEBD}" type="presOf" srcId="{844A7187-8368-054D-A14B-CF36E42C8F9D}" destId="{08ECB85A-A957-2A4B-95BC-BBA52F4C4E86}" srcOrd="0" destOrd="0" presId="urn:microsoft.com/office/officeart/2005/8/layout/hList1"/>
    <dgm:cxn modelId="{332A2DBC-0FE8-BF43-A2D0-E2CE98AEB544}" type="presOf" srcId="{2FDF2E57-DC50-C84A-A5F5-95542A1C0FF1}" destId="{670B27D8-9A3F-7145-92E7-D95AAA87C396}" srcOrd="0" destOrd="1" presId="urn:microsoft.com/office/officeart/2005/8/layout/hList1"/>
    <dgm:cxn modelId="{029318BE-F9AA-E843-B2B6-F2A5AC6CDD8D}" srcId="{4640C4C9-1392-6546-BD6A-593B9813D91B}" destId="{BDA1E62D-B7D7-BD44-9669-0234D2C230A2}" srcOrd="2" destOrd="0" parTransId="{D58FC41A-D94C-8742-8F4D-0035EDD150DD}" sibTransId="{E002482A-0A8B-8F46-A2A8-EE647E2CB1BD}"/>
    <dgm:cxn modelId="{4AF168C1-E9FA-B64A-9F2B-0F513B9D035B}" srcId="{C0B24790-2151-4242-B925-C60584997A76}" destId="{2FDF2E57-DC50-C84A-A5F5-95542A1C0FF1}" srcOrd="1" destOrd="0" parTransId="{AB5C6435-AE01-C246-A987-CE4B341CEDDA}" sibTransId="{52E0B543-2EB7-E34B-A377-E1ABF22D31DA}"/>
    <dgm:cxn modelId="{39B6DED0-80BD-DD49-BCFB-FB443BD87031}" srcId="{4640C4C9-1392-6546-BD6A-593B9813D91B}" destId="{E76F1A11-3F5B-134A-898B-7E2A6244DAD3}" srcOrd="1" destOrd="0" parTransId="{E79E7080-C650-A24F-90A9-77D273906034}" sibTransId="{0E915ABF-ED84-0B49-B8F2-F979C3158DE7}"/>
    <dgm:cxn modelId="{A9D733D2-D852-0C4B-9361-7BBE93D376B1}" srcId="{7FA48FC4-60A4-AC42-8550-8F6A551318B4}" destId="{C0B24790-2151-4242-B925-C60584997A76}" srcOrd="1" destOrd="0" parTransId="{5D48459D-863F-7C4A-8E9E-BD097DE59669}" sibTransId="{8BED479E-CCB3-374C-A3FB-D064249369A3}"/>
    <dgm:cxn modelId="{598797DA-8219-DB40-818E-0FA67A29D773}" srcId="{C0B24790-2151-4242-B925-C60584997A76}" destId="{9FADB35B-4DE4-DA41-BED0-D092E52238CB}" srcOrd="0" destOrd="0" parTransId="{FEADB31A-F62F-9343-BF2C-3E83D32CCC11}" sibTransId="{0A9F0AA1-4C7A-A84F-8F38-62D1652106DD}"/>
    <dgm:cxn modelId="{D5B2A1E9-89F5-F546-86DE-8ED76BFB0F72}" srcId="{4640C4C9-1392-6546-BD6A-593B9813D91B}" destId="{2B52E1A9-DD04-864F-8A85-6DC21395BA7E}" srcOrd="4" destOrd="0" parTransId="{F5CF94A9-08E8-B54C-BE72-89AC3FEDF6E0}" sibTransId="{B79DD12E-0EC0-D949-A45D-B889AA685237}"/>
    <dgm:cxn modelId="{E18556EA-02F7-9543-AEDF-DF8AA8FD0A34}" type="presOf" srcId="{C0B24790-2151-4242-B925-C60584997A76}" destId="{3427D544-BD82-A741-8A08-49811E6CF2C8}" srcOrd="0" destOrd="0" presId="urn:microsoft.com/office/officeart/2005/8/layout/hList1"/>
    <dgm:cxn modelId="{835BD69C-BB8E-254C-A5C1-4BC85B00AA2C}" type="presParOf" srcId="{FB0C4514-4ED1-2E45-A7B5-80400964222C}" destId="{DA99B967-443F-3B44-9A67-DCDF4C1A2E91}" srcOrd="0" destOrd="0" presId="urn:microsoft.com/office/officeart/2005/8/layout/hList1"/>
    <dgm:cxn modelId="{575AD5C4-4B95-F944-A78E-BB46737FF0F6}" type="presParOf" srcId="{DA99B967-443F-3B44-9A67-DCDF4C1A2E91}" destId="{8BEADC75-144B-334F-910A-1B82656FBB07}" srcOrd="0" destOrd="0" presId="urn:microsoft.com/office/officeart/2005/8/layout/hList1"/>
    <dgm:cxn modelId="{7CB3B5CB-80B4-C646-AC2C-8ECBACCA7B1A}" type="presParOf" srcId="{DA99B967-443F-3B44-9A67-DCDF4C1A2E91}" destId="{08ECB85A-A957-2A4B-95BC-BBA52F4C4E86}" srcOrd="1" destOrd="0" presId="urn:microsoft.com/office/officeart/2005/8/layout/hList1"/>
    <dgm:cxn modelId="{33A9E043-8C8E-9F4F-A9E7-45FAF97D0B9A}" type="presParOf" srcId="{FB0C4514-4ED1-2E45-A7B5-80400964222C}" destId="{E107D455-E02E-0946-92C5-2EB8DF0D2CC6}" srcOrd="1" destOrd="0" presId="urn:microsoft.com/office/officeart/2005/8/layout/hList1"/>
    <dgm:cxn modelId="{2A29EDD5-E998-7142-A8A0-2516FC2BFA3D}" type="presParOf" srcId="{FB0C4514-4ED1-2E45-A7B5-80400964222C}" destId="{0EDB80CF-2A48-BE4E-AE7F-2372EBA52616}" srcOrd="2" destOrd="0" presId="urn:microsoft.com/office/officeart/2005/8/layout/hList1"/>
    <dgm:cxn modelId="{411F6EDB-1D3D-BA4C-AD91-88943515E83F}" type="presParOf" srcId="{0EDB80CF-2A48-BE4E-AE7F-2372EBA52616}" destId="{3427D544-BD82-A741-8A08-49811E6CF2C8}" srcOrd="0" destOrd="0" presId="urn:microsoft.com/office/officeart/2005/8/layout/hList1"/>
    <dgm:cxn modelId="{CC8CB0D3-71FE-7C4C-849C-7683B767C8D4}" type="presParOf" srcId="{0EDB80CF-2A48-BE4E-AE7F-2372EBA52616}" destId="{670B27D8-9A3F-7145-92E7-D95AAA87C396}"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a:solidFill>
          <a:schemeClr val="tx2"/>
        </a:solidFill>
      </dgm:spPr>
      <dgm:t>
        <a:bodyPr/>
        <a:lstStyle/>
        <a:p>
          <a:r>
            <a:rPr lang="en-US" b="1" dirty="0">
              <a:latin typeface="Arial" panose="020B0604020202020204" pitchFamily="34" charset="0"/>
              <a:cs typeface="Arial" panose="020B0604020202020204" pitchFamily="34" charset="0"/>
            </a:rPr>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5">
            <a:lumMod val="20000"/>
            <a:lumOff val="80000"/>
            <a:alpha val="90000"/>
          </a:schemeClr>
        </a:solidFill>
      </dgm:spPr>
      <dgm:t>
        <a:bodyPr/>
        <a:lstStyle/>
        <a:p>
          <a:r>
            <a:rPr lang="en-US" dirty="0">
              <a:latin typeface="Arial "/>
            </a:rPr>
            <a:t>Social ecological theories</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a:solidFill>
          <a:schemeClr val="tx2"/>
        </a:solidFill>
      </dgm:spPr>
      <dgm:t>
        <a:bodyPr/>
        <a:lstStyle/>
        <a:p>
          <a:r>
            <a:rPr lang="en-US" b="1" dirty="0">
              <a:latin typeface="Arial" panose="020B0604020202020204" pitchFamily="34" charset="0"/>
              <a:cs typeface="Arial" panose="020B0604020202020204" pitchFamily="34" charset="0"/>
            </a:rPr>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5">
            <a:lumMod val="20000"/>
            <a:lumOff val="80000"/>
            <a:alpha val="90000"/>
          </a:schemeClr>
        </a:solidFill>
      </dgm:spPr>
      <dgm:t>
        <a:bodyPr/>
        <a:lstStyle/>
        <a:p>
          <a:r>
            <a:rPr lang="en-US" dirty="0">
              <a:latin typeface="Arial "/>
            </a:rPr>
            <a:t>Systems, ecological &amp; “persons in environment” approaches</a:t>
          </a: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55FFBE29-FB33-754A-B684-DEB59A57E6D5}">
      <dgm:prSet/>
      <dgm:spPr>
        <a:solidFill>
          <a:schemeClr val="accent5">
            <a:lumMod val="20000"/>
            <a:lumOff val="80000"/>
            <a:alpha val="90000"/>
          </a:schemeClr>
        </a:solidFill>
      </dgm:spPr>
      <dgm:t>
        <a:bodyPr/>
        <a:lstStyle/>
        <a:p>
          <a:r>
            <a:rPr lang="en-US" dirty="0">
              <a:latin typeface="Arial "/>
            </a:rPr>
            <a:t>Stages of change theories (trans-theoretical) </a:t>
          </a:r>
        </a:p>
      </dgm:t>
    </dgm:pt>
    <dgm:pt modelId="{81A3D9C6-61E1-A14C-8856-EE1B4EC3ADD7}" type="parTrans" cxnId="{11AAA410-785C-3444-BD6B-5E6234F3E79A}">
      <dgm:prSet/>
      <dgm:spPr/>
      <dgm:t>
        <a:bodyPr/>
        <a:lstStyle/>
        <a:p>
          <a:endParaRPr lang="en-US"/>
        </a:p>
      </dgm:t>
    </dgm:pt>
    <dgm:pt modelId="{6649C31F-2B86-5449-9B55-685F6E669EF2}" type="sibTrans" cxnId="{11AAA410-785C-3444-BD6B-5E6234F3E79A}">
      <dgm:prSet/>
      <dgm:spPr/>
      <dgm:t>
        <a:bodyPr/>
        <a:lstStyle/>
        <a:p>
          <a:endParaRPr lang="en-US"/>
        </a:p>
      </dgm:t>
    </dgm:pt>
    <dgm:pt modelId="{8022C1E0-C585-A240-9992-32A7510C365F}">
      <dgm:prSet/>
      <dgm:spPr>
        <a:solidFill>
          <a:schemeClr val="accent5">
            <a:lumMod val="20000"/>
            <a:lumOff val="80000"/>
            <a:alpha val="90000"/>
          </a:schemeClr>
        </a:solidFill>
      </dgm:spPr>
      <dgm:t>
        <a:bodyPr/>
        <a:lstStyle/>
        <a:p>
          <a:r>
            <a:rPr lang="en-US" dirty="0">
              <a:latin typeface="Arial "/>
            </a:rPr>
            <a:t>Social cognitive theories </a:t>
          </a:r>
        </a:p>
      </dgm:t>
    </dgm:pt>
    <dgm:pt modelId="{91C53183-E769-D144-8B35-0A72305E55AC}" type="parTrans" cxnId="{E5509AD3-A9B9-5D4B-A810-FE88779BB140}">
      <dgm:prSet/>
      <dgm:spPr/>
      <dgm:t>
        <a:bodyPr/>
        <a:lstStyle/>
        <a:p>
          <a:endParaRPr lang="en-US"/>
        </a:p>
      </dgm:t>
    </dgm:pt>
    <dgm:pt modelId="{9BFBF1C8-58C5-E849-A8C6-B3174D1301C9}" type="sibTrans" cxnId="{E5509AD3-A9B9-5D4B-A810-FE88779BB140}">
      <dgm:prSet/>
      <dgm:spPr/>
      <dgm:t>
        <a:bodyPr/>
        <a:lstStyle/>
        <a:p>
          <a:endParaRPr lang="en-US"/>
        </a:p>
      </dgm:t>
    </dgm:pt>
    <dgm:pt modelId="{FEAA031B-9FF5-4440-B9A6-08A2A8CB6C58}">
      <dgm:prSet/>
      <dgm:spPr>
        <a:solidFill>
          <a:schemeClr val="accent5">
            <a:lumMod val="20000"/>
            <a:lumOff val="80000"/>
            <a:alpha val="90000"/>
          </a:schemeClr>
        </a:solidFill>
      </dgm:spPr>
      <dgm:t>
        <a:bodyPr/>
        <a:lstStyle/>
        <a:p>
          <a:r>
            <a:rPr lang="en-US" dirty="0">
              <a:latin typeface="Arial "/>
            </a:rPr>
            <a:t>Health belief/behavior change theories</a:t>
          </a:r>
        </a:p>
      </dgm:t>
    </dgm:pt>
    <dgm:pt modelId="{EE8F924B-F74E-FF41-BBF6-2A04D84012DF}" type="parTrans" cxnId="{8031987C-F5B8-3247-B63A-EE1864E97E73}">
      <dgm:prSet/>
      <dgm:spPr/>
      <dgm:t>
        <a:bodyPr/>
        <a:lstStyle/>
        <a:p>
          <a:endParaRPr lang="en-US"/>
        </a:p>
      </dgm:t>
    </dgm:pt>
    <dgm:pt modelId="{82258BEE-32BE-D145-9E02-FA717CF6C2BB}" type="sibTrans" cxnId="{8031987C-F5B8-3247-B63A-EE1864E97E73}">
      <dgm:prSet/>
      <dgm:spPr/>
      <dgm:t>
        <a:bodyPr/>
        <a:lstStyle/>
        <a:p>
          <a:endParaRPr lang="en-US"/>
        </a:p>
      </dgm:t>
    </dgm:pt>
    <dgm:pt modelId="{9A0812FB-2E3A-214F-B0C5-8F44F7C51DA6}">
      <dgm:prSet/>
      <dgm:spPr>
        <a:solidFill>
          <a:schemeClr val="accent5">
            <a:lumMod val="20000"/>
            <a:lumOff val="80000"/>
            <a:alpha val="90000"/>
          </a:schemeClr>
        </a:solidFill>
      </dgm:spPr>
      <dgm:t>
        <a:bodyPr/>
        <a:lstStyle/>
        <a:p>
          <a:r>
            <a:rPr lang="en-US" dirty="0">
              <a:latin typeface="Arial "/>
            </a:rPr>
            <a:t>Capacity building theories </a:t>
          </a:r>
        </a:p>
      </dgm:t>
    </dgm:pt>
    <dgm:pt modelId="{B22896F4-70EB-8241-A4CE-0E35B3B62997}" type="parTrans" cxnId="{8DC612CF-C91E-4C45-AC0C-375CC17011AF}">
      <dgm:prSet/>
      <dgm:spPr/>
      <dgm:t>
        <a:bodyPr/>
        <a:lstStyle/>
        <a:p>
          <a:endParaRPr lang="en-US"/>
        </a:p>
      </dgm:t>
    </dgm:pt>
    <dgm:pt modelId="{A200D8B0-F22B-9042-A3DA-44D1D9385B0B}" type="sibTrans" cxnId="{8DC612CF-C91E-4C45-AC0C-375CC17011AF}">
      <dgm:prSet/>
      <dgm:spPr/>
      <dgm:t>
        <a:bodyPr/>
        <a:lstStyle/>
        <a:p>
          <a:endParaRPr lang="en-US"/>
        </a:p>
      </dgm:t>
    </dgm:pt>
    <dgm:pt modelId="{45830FDC-A491-A142-B37A-B0E34865B0B9}">
      <dgm:prSet/>
      <dgm:spPr>
        <a:solidFill>
          <a:schemeClr val="accent5">
            <a:lumMod val="20000"/>
            <a:lumOff val="80000"/>
            <a:alpha val="90000"/>
          </a:schemeClr>
        </a:solidFill>
      </dgm:spPr>
      <dgm:t>
        <a:bodyPr/>
        <a:lstStyle/>
        <a:p>
          <a:r>
            <a:rPr lang="en-US" dirty="0">
              <a:latin typeface="Arial "/>
            </a:rPr>
            <a:t>Stages of change theories (trans-theoretical) </a:t>
          </a:r>
        </a:p>
      </dgm:t>
    </dgm:pt>
    <dgm:pt modelId="{AF5A72C4-8D92-1849-BBA2-11DED7E84398}" type="parTrans" cxnId="{936DA9A8-EAED-2045-A184-814878B27E65}">
      <dgm:prSet/>
      <dgm:spPr/>
      <dgm:t>
        <a:bodyPr/>
        <a:lstStyle/>
        <a:p>
          <a:endParaRPr lang="en-US"/>
        </a:p>
      </dgm:t>
    </dgm:pt>
    <dgm:pt modelId="{81905364-C5AF-274E-BE3C-0F33EA79B7A1}" type="sibTrans" cxnId="{936DA9A8-EAED-2045-A184-814878B27E65}">
      <dgm:prSet/>
      <dgm:spPr/>
      <dgm:t>
        <a:bodyPr/>
        <a:lstStyle/>
        <a:p>
          <a:endParaRPr lang="en-US"/>
        </a:p>
      </dgm:t>
    </dgm:pt>
    <dgm:pt modelId="{91AC878F-9A74-5B4A-97EC-74806543F023}">
      <dgm:prSet/>
      <dgm:spPr>
        <a:solidFill>
          <a:schemeClr val="accent5">
            <a:lumMod val="20000"/>
            <a:lumOff val="80000"/>
            <a:alpha val="90000"/>
          </a:schemeClr>
        </a:solidFill>
      </dgm:spPr>
      <dgm:t>
        <a:bodyPr/>
        <a:lstStyle/>
        <a:p>
          <a:r>
            <a:rPr lang="en-US" dirty="0">
              <a:latin typeface="Arial "/>
            </a:rPr>
            <a:t>Cognitive-behavioral practice models</a:t>
          </a:r>
        </a:p>
      </dgm:t>
    </dgm:pt>
    <dgm:pt modelId="{CB1889A6-C818-214E-A0A7-7ECCF582DC92}" type="parTrans" cxnId="{03E42FBA-0077-EE40-99E5-9B9C88DEB7AC}">
      <dgm:prSet/>
      <dgm:spPr/>
      <dgm:t>
        <a:bodyPr/>
        <a:lstStyle/>
        <a:p>
          <a:endParaRPr lang="en-US"/>
        </a:p>
      </dgm:t>
    </dgm:pt>
    <dgm:pt modelId="{F1697AEE-3143-D742-AC6D-3C63E41E3AD2}" type="sibTrans" cxnId="{03E42FBA-0077-EE40-99E5-9B9C88DEB7AC}">
      <dgm:prSet/>
      <dgm:spPr/>
      <dgm:t>
        <a:bodyPr/>
        <a:lstStyle/>
        <a:p>
          <a:endParaRPr lang="en-US"/>
        </a:p>
      </dgm:t>
    </dgm:pt>
    <dgm:pt modelId="{0EFE18FA-89AF-3A4B-A3A9-FC27DEA78720}">
      <dgm:prSet/>
      <dgm:spPr>
        <a:solidFill>
          <a:schemeClr val="accent5">
            <a:lumMod val="20000"/>
            <a:lumOff val="80000"/>
            <a:alpha val="90000"/>
          </a:schemeClr>
        </a:solidFill>
      </dgm:spPr>
      <dgm:t>
        <a:bodyPr/>
        <a:lstStyle/>
        <a:p>
          <a:r>
            <a:rPr lang="en-US" dirty="0">
              <a:latin typeface="Arial "/>
            </a:rPr>
            <a:t>Critical theories (e.g., structural &amp;  anti-oppressive SW)</a:t>
          </a:r>
        </a:p>
      </dgm:t>
    </dgm:pt>
    <dgm:pt modelId="{31B8C089-2A24-AE41-BA33-62FF18A1CD63}" type="parTrans" cxnId="{29F10D32-E006-BF45-8973-F1562B1D355C}">
      <dgm:prSet/>
      <dgm:spPr/>
      <dgm:t>
        <a:bodyPr/>
        <a:lstStyle/>
        <a:p>
          <a:endParaRPr lang="en-US"/>
        </a:p>
      </dgm:t>
    </dgm:pt>
    <dgm:pt modelId="{87CF251F-ADB6-924C-9C44-F5A0BD346F07}" type="sibTrans" cxnId="{29F10D32-E006-BF45-8973-F1562B1D355C}">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custLinFactNeighborX="5849" custLinFactNeighborY="-532">
        <dgm:presLayoutVars>
          <dgm:bulletEnabled val="1"/>
        </dgm:presLayoutVars>
      </dgm:prSet>
      <dgm:spPr/>
    </dgm:pt>
  </dgm:ptLst>
  <dgm:cxnLst>
    <dgm:cxn modelId="{E4E5910A-FB90-F24F-9053-0D53C3DD13C1}" type="presOf" srcId="{9FADB35B-4DE4-DA41-BED0-D092E52238CB}" destId="{670B27D8-9A3F-7145-92E7-D95AAA87C396}" srcOrd="0" destOrd="0" presId="urn:microsoft.com/office/officeart/2005/8/layout/hList1"/>
    <dgm:cxn modelId="{11AAA410-785C-3444-BD6B-5E6234F3E79A}" srcId="{4640C4C9-1392-6546-BD6A-593B9813D91B}" destId="{55FFBE29-FB33-754A-B684-DEB59A57E6D5}" srcOrd="1" destOrd="0" parTransId="{81A3D9C6-61E1-A14C-8856-EE1B4EC3ADD7}" sibTransId="{6649C31F-2B86-5449-9B55-685F6E669EF2}"/>
    <dgm:cxn modelId="{FD6FD826-C30A-0144-8BCA-999C33BE2091}" srcId="{4640C4C9-1392-6546-BD6A-593B9813D91B}" destId="{844A7187-8368-054D-A14B-CF36E42C8F9D}" srcOrd="0" destOrd="0" parTransId="{A277C739-341C-2F45-AE4E-17A2BF1B8036}" sibTransId="{1B4478CF-BFCD-C042-9F88-D8802BF5F8A6}"/>
    <dgm:cxn modelId="{F44F2928-4C46-0A44-89C0-E40841F7D2FF}" type="presOf" srcId="{FEAA031B-9FF5-4440-B9A6-08A2A8CB6C58}" destId="{08ECB85A-A957-2A4B-95BC-BBA52F4C4E86}" srcOrd="0" destOrd="3" presId="urn:microsoft.com/office/officeart/2005/8/layout/hList1"/>
    <dgm:cxn modelId="{B2418A29-3E63-8145-844D-AC00ECF1B84B}" srcId="{7FA48FC4-60A4-AC42-8550-8F6A551318B4}" destId="{4640C4C9-1392-6546-BD6A-593B9813D91B}" srcOrd="0" destOrd="0" parTransId="{18855397-CECE-3A4B-9E93-CACAE95E9C68}" sibTransId="{B9B7B78C-70FB-B14F-A965-A813B5DE15D8}"/>
    <dgm:cxn modelId="{29F10D32-E006-BF45-8973-F1562B1D355C}" srcId="{C0B24790-2151-4242-B925-C60584997A76}" destId="{0EFE18FA-89AF-3A4B-A3A9-FC27DEA78720}" srcOrd="3" destOrd="0" parTransId="{31B8C089-2A24-AE41-BA33-62FF18A1CD63}" sibTransId="{87CF251F-ADB6-924C-9C44-F5A0BD346F07}"/>
    <dgm:cxn modelId="{E839F940-6D69-9745-81B9-8E9D04185E62}" type="presOf" srcId="{55FFBE29-FB33-754A-B684-DEB59A57E6D5}" destId="{08ECB85A-A957-2A4B-95BC-BBA52F4C4E86}" srcOrd="0" destOrd="1" presId="urn:microsoft.com/office/officeart/2005/8/layout/hList1"/>
    <dgm:cxn modelId="{58D11963-524A-914F-A39F-8D77F919428F}" type="presOf" srcId="{8022C1E0-C585-A240-9992-32A7510C365F}" destId="{08ECB85A-A957-2A4B-95BC-BBA52F4C4E86}" srcOrd="0" destOrd="2" presId="urn:microsoft.com/office/officeart/2005/8/layout/hList1"/>
    <dgm:cxn modelId="{A6E6A554-54D3-414C-8976-19A054D5682E}" type="presOf" srcId="{0EFE18FA-89AF-3A4B-A3A9-FC27DEA78720}" destId="{670B27D8-9A3F-7145-92E7-D95AAA87C396}" srcOrd="0" destOrd="3" presId="urn:microsoft.com/office/officeart/2005/8/layout/hList1"/>
    <dgm:cxn modelId="{8031987C-F5B8-3247-B63A-EE1864E97E73}" srcId="{4640C4C9-1392-6546-BD6A-593B9813D91B}" destId="{FEAA031B-9FF5-4440-B9A6-08A2A8CB6C58}" srcOrd="3" destOrd="0" parTransId="{EE8F924B-F74E-FF41-BBF6-2A04D84012DF}" sibTransId="{82258BEE-32BE-D145-9E02-FA717CF6C2BB}"/>
    <dgm:cxn modelId="{D6AE7C8E-0070-B942-9540-B01393485C86}" type="presOf" srcId="{91AC878F-9A74-5B4A-97EC-74806543F023}" destId="{670B27D8-9A3F-7145-92E7-D95AAA87C396}" srcOrd="0" destOrd="2" presId="urn:microsoft.com/office/officeart/2005/8/layout/hList1"/>
    <dgm:cxn modelId="{D9437E98-DF50-2C44-AE5A-7AB025CADF7B}" type="presOf" srcId="{9A0812FB-2E3A-214F-B0C5-8F44F7C51DA6}" destId="{08ECB85A-A957-2A4B-95BC-BBA52F4C4E86}" srcOrd="0" destOrd="4" presId="urn:microsoft.com/office/officeart/2005/8/layout/hList1"/>
    <dgm:cxn modelId="{936DA9A8-EAED-2045-A184-814878B27E65}" srcId="{C0B24790-2151-4242-B925-C60584997A76}" destId="{45830FDC-A491-A142-B37A-B0E34865B0B9}" srcOrd="1" destOrd="0" parTransId="{AF5A72C4-8D92-1849-BBA2-11DED7E84398}" sibTransId="{81905364-C5AF-274E-BE3C-0F33EA79B7A1}"/>
    <dgm:cxn modelId="{D789A2AB-8057-BC47-9235-E744FC801B92}" type="presOf" srcId="{7FA48FC4-60A4-AC42-8550-8F6A551318B4}" destId="{FB0C4514-4ED1-2E45-A7B5-80400964222C}" srcOrd="0" destOrd="0" presId="urn:microsoft.com/office/officeart/2005/8/layout/hList1"/>
    <dgm:cxn modelId="{95079FAF-95DF-2041-A5FE-B2DA859BAA52}" type="presOf" srcId="{844A7187-8368-054D-A14B-CF36E42C8F9D}" destId="{08ECB85A-A957-2A4B-95BC-BBA52F4C4E86}" srcOrd="0" destOrd="0" presId="urn:microsoft.com/office/officeart/2005/8/layout/hList1"/>
    <dgm:cxn modelId="{03E42FBA-0077-EE40-99E5-9B9C88DEB7AC}" srcId="{C0B24790-2151-4242-B925-C60584997A76}" destId="{91AC878F-9A74-5B4A-97EC-74806543F023}" srcOrd="2" destOrd="0" parTransId="{CB1889A6-C818-214E-A0A7-7ECCF582DC92}" sibTransId="{F1697AEE-3143-D742-AC6D-3C63E41E3AD2}"/>
    <dgm:cxn modelId="{B78D7ABB-7D88-AB44-9800-0C1B09DA79A7}" type="presOf" srcId="{45830FDC-A491-A142-B37A-B0E34865B0B9}" destId="{670B27D8-9A3F-7145-92E7-D95AAA87C396}" srcOrd="0" destOrd="1" presId="urn:microsoft.com/office/officeart/2005/8/layout/hList1"/>
    <dgm:cxn modelId="{74545EBC-D41A-294F-8FEC-D1C3235D9ED6}" type="presOf" srcId="{4640C4C9-1392-6546-BD6A-593B9813D91B}" destId="{8BEADC75-144B-334F-910A-1B82656FBB07}" srcOrd="0" destOrd="0" presId="urn:microsoft.com/office/officeart/2005/8/layout/hList1"/>
    <dgm:cxn modelId="{8DC612CF-C91E-4C45-AC0C-375CC17011AF}" srcId="{4640C4C9-1392-6546-BD6A-593B9813D91B}" destId="{9A0812FB-2E3A-214F-B0C5-8F44F7C51DA6}" srcOrd="4" destOrd="0" parTransId="{B22896F4-70EB-8241-A4CE-0E35B3B62997}" sibTransId="{A200D8B0-F22B-9042-A3DA-44D1D9385B0B}"/>
    <dgm:cxn modelId="{A9D733D2-D852-0C4B-9361-7BBE93D376B1}" srcId="{7FA48FC4-60A4-AC42-8550-8F6A551318B4}" destId="{C0B24790-2151-4242-B925-C60584997A76}" srcOrd="1" destOrd="0" parTransId="{5D48459D-863F-7C4A-8E9E-BD097DE59669}" sibTransId="{8BED479E-CCB3-374C-A3FB-D064249369A3}"/>
    <dgm:cxn modelId="{E5509AD3-A9B9-5D4B-A810-FE88779BB140}" srcId="{4640C4C9-1392-6546-BD6A-593B9813D91B}" destId="{8022C1E0-C585-A240-9992-32A7510C365F}" srcOrd="2" destOrd="0" parTransId="{91C53183-E769-D144-8B35-0A72305E55AC}" sibTransId="{9BFBF1C8-58C5-E849-A8C6-B3174D1301C9}"/>
    <dgm:cxn modelId="{A98E70D7-3038-F24D-8F84-2B62EA4EFD0A}" type="presOf" srcId="{C0B24790-2151-4242-B925-C60584997A76}" destId="{3427D544-BD82-A741-8A08-49811E6CF2C8}" srcOrd="0" destOrd="0" presId="urn:microsoft.com/office/officeart/2005/8/layout/hList1"/>
    <dgm:cxn modelId="{598797DA-8219-DB40-818E-0FA67A29D773}" srcId="{C0B24790-2151-4242-B925-C60584997A76}" destId="{9FADB35B-4DE4-DA41-BED0-D092E52238CB}" srcOrd="0" destOrd="0" parTransId="{FEADB31A-F62F-9343-BF2C-3E83D32CCC11}" sibTransId="{0A9F0AA1-4C7A-A84F-8F38-62D1652106DD}"/>
    <dgm:cxn modelId="{36764718-F8EF-A442-AC34-0DA6FE734916}" type="presParOf" srcId="{FB0C4514-4ED1-2E45-A7B5-80400964222C}" destId="{DA99B967-443F-3B44-9A67-DCDF4C1A2E91}" srcOrd="0" destOrd="0" presId="urn:microsoft.com/office/officeart/2005/8/layout/hList1"/>
    <dgm:cxn modelId="{24F88871-2FD5-314C-A21A-901344AA4BFF}" type="presParOf" srcId="{DA99B967-443F-3B44-9A67-DCDF4C1A2E91}" destId="{8BEADC75-144B-334F-910A-1B82656FBB07}" srcOrd="0" destOrd="0" presId="urn:microsoft.com/office/officeart/2005/8/layout/hList1"/>
    <dgm:cxn modelId="{A5B4C481-BFBF-124C-B0CA-FC403CD8602D}" type="presParOf" srcId="{DA99B967-443F-3B44-9A67-DCDF4C1A2E91}" destId="{08ECB85A-A957-2A4B-95BC-BBA52F4C4E86}" srcOrd="1" destOrd="0" presId="urn:microsoft.com/office/officeart/2005/8/layout/hList1"/>
    <dgm:cxn modelId="{024343CE-C7E9-A241-A7A7-6DEF706B8CC9}" type="presParOf" srcId="{FB0C4514-4ED1-2E45-A7B5-80400964222C}" destId="{E107D455-E02E-0946-92C5-2EB8DF0D2CC6}" srcOrd="1" destOrd="0" presId="urn:microsoft.com/office/officeart/2005/8/layout/hList1"/>
    <dgm:cxn modelId="{25BCD97A-6176-FE48-B632-D5190DF43188}" type="presParOf" srcId="{FB0C4514-4ED1-2E45-A7B5-80400964222C}" destId="{0EDB80CF-2A48-BE4E-AE7F-2372EBA52616}" srcOrd="2" destOrd="0" presId="urn:microsoft.com/office/officeart/2005/8/layout/hList1"/>
    <dgm:cxn modelId="{F816B7E6-FA9C-4E4A-9B8B-34233FA8762C}" type="presParOf" srcId="{0EDB80CF-2A48-BE4E-AE7F-2372EBA52616}" destId="{3427D544-BD82-A741-8A08-49811E6CF2C8}" srcOrd="0" destOrd="0" presId="urn:microsoft.com/office/officeart/2005/8/layout/hList1"/>
    <dgm:cxn modelId="{A3A42D58-E373-A948-946B-8F30BF379C86}"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a:solidFill>
          <a:schemeClr val="accent4">
            <a:lumMod val="60000"/>
            <a:lumOff val="40000"/>
          </a:schemeClr>
        </a:solidFill>
      </dgm:spPr>
      <dgm:t>
        <a:bodyPr/>
        <a:lstStyle/>
        <a:p>
          <a:r>
            <a:rPr lang="en-US" b="1" dirty="0">
              <a:solidFill>
                <a:schemeClr val="tx1"/>
              </a:solidFill>
              <a:latin typeface="Arial "/>
            </a:rPr>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4">
            <a:lumMod val="20000"/>
            <a:lumOff val="80000"/>
            <a:alpha val="90000"/>
          </a:schemeClr>
        </a:solidFill>
      </dgm:spPr>
      <dgm:t>
        <a:bodyPr/>
        <a:lstStyle/>
        <a:p>
          <a:r>
            <a:rPr lang="en-US" dirty="0">
              <a:latin typeface="Arial" panose="020B0604020202020204" pitchFamily="34" charset="0"/>
              <a:cs typeface="Arial" panose="020B0604020202020204" pitchFamily="34" charset="0"/>
            </a:rPr>
            <a:t>Primary focus on prevention</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a:solidFill>
          <a:schemeClr val="accent4">
            <a:lumMod val="60000"/>
            <a:lumOff val="40000"/>
          </a:schemeClr>
        </a:solidFill>
      </dgm:spPr>
      <dgm:t>
        <a:bodyPr/>
        <a:lstStyle/>
        <a:p>
          <a:r>
            <a:rPr lang="en-US" b="1" dirty="0">
              <a:solidFill>
                <a:schemeClr val="tx1"/>
              </a:solidFill>
              <a:latin typeface="Arial" panose="020B0604020202020204" pitchFamily="34" charset="0"/>
              <a:cs typeface="Arial" panose="020B0604020202020204" pitchFamily="34" charset="0"/>
            </a:rPr>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4">
            <a:lumMod val="20000"/>
            <a:lumOff val="80000"/>
            <a:alpha val="90000"/>
          </a:schemeClr>
        </a:solidFill>
      </dgm:spPr>
      <dgm:t>
        <a:bodyPr/>
        <a:lstStyle/>
        <a:p>
          <a:r>
            <a:rPr lang="en-US" dirty="0">
              <a:latin typeface="Arial "/>
            </a:rPr>
            <a:t>Primary focus on intervention</a:t>
          </a: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286FDFB0-EE79-8B42-9670-A4A93FE36286}">
      <dgm:prSet/>
      <dgm:spPr>
        <a:solidFill>
          <a:schemeClr val="accent4">
            <a:lumMod val="20000"/>
            <a:lumOff val="80000"/>
            <a:alpha val="90000"/>
          </a:schemeClr>
        </a:solidFill>
      </dgm:spPr>
      <dgm:t>
        <a:bodyPr/>
        <a:lstStyle/>
        <a:p>
          <a:r>
            <a:rPr lang="en-US" dirty="0">
              <a:latin typeface="Arial" panose="020B0604020202020204" pitchFamily="34" charset="0"/>
              <a:cs typeface="Arial" panose="020B0604020202020204" pitchFamily="34" charset="0"/>
            </a:rPr>
            <a:t>Use of public health models/systems</a:t>
          </a:r>
        </a:p>
      </dgm:t>
    </dgm:pt>
    <dgm:pt modelId="{2FBC7B84-661F-3148-B3E1-D5C56063C18B}" type="parTrans" cxnId="{4FF3947F-A0B0-6547-8E52-83F64D0F8E26}">
      <dgm:prSet/>
      <dgm:spPr/>
      <dgm:t>
        <a:bodyPr/>
        <a:lstStyle/>
        <a:p>
          <a:endParaRPr lang="en-US"/>
        </a:p>
      </dgm:t>
    </dgm:pt>
    <dgm:pt modelId="{8FE9BC7E-336F-EB47-B99D-98950549EA12}" type="sibTrans" cxnId="{4FF3947F-A0B0-6547-8E52-83F64D0F8E26}">
      <dgm:prSet/>
      <dgm:spPr/>
      <dgm:t>
        <a:bodyPr/>
        <a:lstStyle/>
        <a:p>
          <a:endParaRPr lang="en-US"/>
        </a:p>
      </dgm:t>
    </dgm:pt>
    <dgm:pt modelId="{54FF19AB-31E1-D046-8137-123C1D54D4A4}">
      <dgm:prSet/>
      <dgm:spPr>
        <a:solidFill>
          <a:schemeClr val="accent4">
            <a:lumMod val="20000"/>
            <a:lumOff val="80000"/>
            <a:alpha val="90000"/>
          </a:schemeClr>
        </a:solidFill>
      </dgm:spPr>
      <dgm:t>
        <a:bodyPr/>
        <a:lstStyle/>
        <a:p>
          <a:r>
            <a:rPr lang="en-US" dirty="0">
              <a:latin typeface="Arial" panose="020B0604020202020204" pitchFamily="34" charset="0"/>
              <a:cs typeface="Arial" panose="020B0604020202020204" pitchFamily="34" charset="0"/>
            </a:rPr>
            <a:t>Population emphasis with exclusive macro focus</a:t>
          </a:r>
        </a:p>
      </dgm:t>
    </dgm:pt>
    <dgm:pt modelId="{78EB5B0D-626A-0744-B726-D302272EBFE1}" type="parTrans" cxnId="{E0E90E8D-0BCB-F246-972A-84DB301353BD}">
      <dgm:prSet/>
      <dgm:spPr/>
      <dgm:t>
        <a:bodyPr/>
        <a:lstStyle/>
        <a:p>
          <a:endParaRPr lang="en-US"/>
        </a:p>
      </dgm:t>
    </dgm:pt>
    <dgm:pt modelId="{517E5878-060A-3C48-8323-0A61A4FC00F4}" type="sibTrans" cxnId="{E0E90E8D-0BCB-F246-972A-84DB301353BD}">
      <dgm:prSet/>
      <dgm:spPr/>
      <dgm:t>
        <a:bodyPr/>
        <a:lstStyle/>
        <a:p>
          <a:endParaRPr lang="en-US"/>
        </a:p>
      </dgm:t>
    </dgm:pt>
    <dgm:pt modelId="{E36B3EC0-3B0F-104B-AC2C-5EC744983BC6}">
      <dgm:prSet/>
      <dgm:spPr>
        <a:solidFill>
          <a:schemeClr val="accent4">
            <a:lumMod val="20000"/>
            <a:lumOff val="80000"/>
            <a:alpha val="90000"/>
          </a:schemeClr>
        </a:solidFill>
      </dgm:spPr>
      <dgm:t>
        <a:bodyPr/>
        <a:lstStyle/>
        <a:p>
          <a:r>
            <a:rPr lang="en-US" dirty="0">
              <a:latin typeface="Arial" panose="020B0604020202020204" pitchFamily="34" charset="0"/>
              <a:cs typeface="Arial" panose="020B0604020202020204" pitchFamily="34" charset="0"/>
            </a:rPr>
            <a:t>Based on biological sciences, EBP, epidemiology</a:t>
          </a:r>
        </a:p>
      </dgm:t>
    </dgm:pt>
    <dgm:pt modelId="{3867E9C4-5BA0-3947-9E90-94A65420D2DB}" type="parTrans" cxnId="{9448A160-4B8F-4E40-9996-7B50197E6651}">
      <dgm:prSet/>
      <dgm:spPr/>
      <dgm:t>
        <a:bodyPr/>
        <a:lstStyle/>
        <a:p>
          <a:endParaRPr lang="en-US"/>
        </a:p>
      </dgm:t>
    </dgm:pt>
    <dgm:pt modelId="{34E62A99-A18B-194E-A450-00F6B2BDBDF9}" type="sibTrans" cxnId="{9448A160-4B8F-4E40-9996-7B50197E6651}">
      <dgm:prSet/>
      <dgm:spPr/>
      <dgm:t>
        <a:bodyPr/>
        <a:lstStyle/>
        <a:p>
          <a:endParaRPr lang="en-US"/>
        </a:p>
      </dgm:t>
    </dgm:pt>
    <dgm:pt modelId="{6E127D20-BEB0-D64F-9C76-02248BE3FDA0}">
      <dgm:prSet/>
      <dgm:spPr>
        <a:solidFill>
          <a:schemeClr val="accent4">
            <a:lumMod val="20000"/>
            <a:lumOff val="80000"/>
            <a:alpha val="90000"/>
          </a:schemeClr>
        </a:solidFill>
      </dgm:spPr>
      <dgm:t>
        <a:bodyPr/>
        <a:lstStyle/>
        <a:p>
          <a:r>
            <a:rPr lang="en-US" dirty="0">
              <a:latin typeface="Arial" panose="020B0604020202020204" pitchFamily="34" charset="0"/>
              <a:cs typeface="Arial" panose="020B0604020202020204" pitchFamily="34" charset="0"/>
            </a:rPr>
            <a:t>Public health often </a:t>
          </a:r>
          <a:r>
            <a:rPr lang="en-US" b="1" dirty="0">
              <a:latin typeface="Arial" panose="020B0604020202020204" pitchFamily="34" charset="0"/>
              <a:cs typeface="Arial" panose="020B0604020202020204" pitchFamily="34" charset="0"/>
            </a:rPr>
            <a:t>“up in the balcony”</a:t>
          </a:r>
          <a:endParaRPr lang="en-US" dirty="0">
            <a:latin typeface="Arial" panose="020B0604020202020204" pitchFamily="34" charset="0"/>
            <a:cs typeface="Arial" panose="020B0604020202020204" pitchFamily="34" charset="0"/>
          </a:endParaRPr>
        </a:p>
      </dgm:t>
    </dgm:pt>
    <dgm:pt modelId="{52111472-CD81-304E-B0DD-9E44CB5061A1}" type="parTrans" cxnId="{BDBE6E4F-8CAD-D645-A60D-42F5A9389AF2}">
      <dgm:prSet/>
      <dgm:spPr/>
      <dgm:t>
        <a:bodyPr/>
        <a:lstStyle/>
        <a:p>
          <a:endParaRPr lang="en-US"/>
        </a:p>
      </dgm:t>
    </dgm:pt>
    <dgm:pt modelId="{627A6AD2-F0AB-B94E-9B5F-00425395A9FA}" type="sibTrans" cxnId="{BDBE6E4F-8CAD-D645-A60D-42F5A9389AF2}">
      <dgm:prSet/>
      <dgm:spPr/>
      <dgm:t>
        <a:bodyPr/>
        <a:lstStyle/>
        <a:p>
          <a:endParaRPr lang="en-US"/>
        </a:p>
      </dgm:t>
    </dgm:pt>
    <dgm:pt modelId="{02A60987-E03D-664D-9E50-CFE333442115}">
      <dgm:prSet/>
      <dgm:spPr>
        <a:solidFill>
          <a:schemeClr val="accent4">
            <a:lumMod val="20000"/>
            <a:lumOff val="80000"/>
            <a:alpha val="90000"/>
          </a:schemeClr>
        </a:solidFill>
      </dgm:spPr>
      <dgm:t>
        <a:bodyPr/>
        <a:lstStyle/>
        <a:p>
          <a:r>
            <a:rPr lang="en-US" dirty="0">
              <a:latin typeface="Arial "/>
            </a:rPr>
            <a:t>Reliance on medical models/systems</a:t>
          </a:r>
        </a:p>
      </dgm:t>
    </dgm:pt>
    <dgm:pt modelId="{75BF8D8C-2385-A146-BA20-AB2B9FD83BBD}" type="parTrans" cxnId="{B1DA89F5-78AA-0249-A640-4DC4E3C87BBD}">
      <dgm:prSet/>
      <dgm:spPr/>
      <dgm:t>
        <a:bodyPr/>
        <a:lstStyle/>
        <a:p>
          <a:endParaRPr lang="en-US"/>
        </a:p>
      </dgm:t>
    </dgm:pt>
    <dgm:pt modelId="{8E9D7D22-30BB-7643-BC58-5C0536C00944}" type="sibTrans" cxnId="{B1DA89F5-78AA-0249-A640-4DC4E3C87BBD}">
      <dgm:prSet/>
      <dgm:spPr/>
      <dgm:t>
        <a:bodyPr/>
        <a:lstStyle/>
        <a:p>
          <a:endParaRPr lang="en-US"/>
        </a:p>
      </dgm:t>
    </dgm:pt>
    <dgm:pt modelId="{447B31CE-883F-C14D-9A7D-D8BB73CF2D10}">
      <dgm:prSet/>
      <dgm:spPr>
        <a:solidFill>
          <a:schemeClr val="accent4">
            <a:lumMod val="20000"/>
            <a:lumOff val="80000"/>
            <a:alpha val="90000"/>
          </a:schemeClr>
        </a:solidFill>
      </dgm:spPr>
      <dgm:t>
        <a:bodyPr/>
        <a:lstStyle/>
        <a:p>
          <a:r>
            <a:rPr lang="en-US" dirty="0">
              <a:latin typeface="Arial "/>
            </a:rPr>
            <a:t>Primary clinical emphasis with focus on individuals, groups, families </a:t>
          </a:r>
        </a:p>
      </dgm:t>
    </dgm:pt>
    <dgm:pt modelId="{7458737A-49A0-C241-A06D-41F0CE61EFBA}" type="parTrans" cxnId="{996656D3-A0FB-BF4C-839A-C4CA547127BD}">
      <dgm:prSet/>
      <dgm:spPr/>
      <dgm:t>
        <a:bodyPr/>
        <a:lstStyle/>
        <a:p>
          <a:endParaRPr lang="en-US"/>
        </a:p>
      </dgm:t>
    </dgm:pt>
    <dgm:pt modelId="{3A02AB44-5D53-E642-8824-4C83B08F858E}" type="sibTrans" cxnId="{996656D3-A0FB-BF4C-839A-C4CA547127BD}">
      <dgm:prSet/>
      <dgm:spPr/>
      <dgm:t>
        <a:bodyPr/>
        <a:lstStyle/>
        <a:p>
          <a:endParaRPr lang="en-US"/>
        </a:p>
      </dgm:t>
    </dgm:pt>
    <dgm:pt modelId="{4237805A-C639-2144-A227-92618D995101}">
      <dgm:prSet/>
      <dgm:spPr>
        <a:solidFill>
          <a:schemeClr val="accent4">
            <a:lumMod val="20000"/>
            <a:lumOff val="80000"/>
            <a:alpha val="90000"/>
          </a:schemeClr>
        </a:solidFill>
      </dgm:spPr>
      <dgm:t>
        <a:bodyPr/>
        <a:lstStyle/>
        <a:p>
          <a:r>
            <a:rPr lang="en-US" dirty="0">
              <a:latin typeface="Arial "/>
            </a:rPr>
            <a:t>Lesser, but growing,  emphasis on EBP and research</a:t>
          </a:r>
        </a:p>
      </dgm:t>
    </dgm:pt>
    <dgm:pt modelId="{250EFC18-9670-714A-A8E4-53E2ECD08CDF}" type="parTrans" cxnId="{6B67161B-D5DB-5A41-9BCD-5A4014F65227}">
      <dgm:prSet/>
      <dgm:spPr/>
      <dgm:t>
        <a:bodyPr/>
        <a:lstStyle/>
        <a:p>
          <a:endParaRPr lang="en-US"/>
        </a:p>
      </dgm:t>
    </dgm:pt>
    <dgm:pt modelId="{D913FD9E-72B4-5549-90E7-797D61ECCBC6}" type="sibTrans" cxnId="{6B67161B-D5DB-5A41-9BCD-5A4014F65227}">
      <dgm:prSet/>
      <dgm:spPr/>
      <dgm:t>
        <a:bodyPr/>
        <a:lstStyle/>
        <a:p>
          <a:endParaRPr lang="en-US"/>
        </a:p>
      </dgm:t>
    </dgm:pt>
    <dgm:pt modelId="{C38964C2-5D8A-D548-ABAE-5D6309D4A726}">
      <dgm:prSet/>
      <dgm:spPr>
        <a:solidFill>
          <a:schemeClr val="accent4">
            <a:lumMod val="20000"/>
            <a:lumOff val="80000"/>
            <a:alpha val="90000"/>
          </a:schemeClr>
        </a:solidFill>
      </dgm:spPr>
      <dgm:t>
        <a:bodyPr/>
        <a:lstStyle/>
        <a:p>
          <a:r>
            <a:rPr lang="en-US" dirty="0">
              <a:latin typeface="Arial "/>
            </a:rPr>
            <a:t>Social work often </a:t>
          </a:r>
          <a:r>
            <a:rPr lang="en-US" b="1" dirty="0">
              <a:latin typeface="Arial "/>
            </a:rPr>
            <a:t>“down on the dance floor” </a:t>
          </a:r>
          <a:r>
            <a:rPr lang="en-US" b="0" dirty="0">
              <a:latin typeface="Arial "/>
            </a:rPr>
            <a:t>of community</a:t>
          </a:r>
        </a:p>
      </dgm:t>
    </dgm:pt>
    <dgm:pt modelId="{2FC076C1-6586-7842-A740-66D6656FEB40}" type="parTrans" cxnId="{58A42316-3F1F-814B-AA45-73EF3686A21A}">
      <dgm:prSet/>
      <dgm:spPr/>
      <dgm:t>
        <a:bodyPr/>
        <a:lstStyle/>
        <a:p>
          <a:endParaRPr lang="en-US"/>
        </a:p>
      </dgm:t>
    </dgm:pt>
    <dgm:pt modelId="{D0BF531A-B9D6-AE4F-B9C4-4292692BFC72}" type="sibTrans" cxnId="{58A42316-3F1F-814B-AA45-73EF3686A21A}">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C7845704-912B-254D-9F46-2D4021DF4A88}" type="presOf" srcId="{7FA48FC4-60A4-AC42-8550-8F6A551318B4}" destId="{FB0C4514-4ED1-2E45-A7B5-80400964222C}" srcOrd="0" destOrd="0" presId="urn:microsoft.com/office/officeart/2005/8/layout/hList1"/>
    <dgm:cxn modelId="{CB0A3906-DFD7-BF48-AA31-62C0722F9A3B}" type="presOf" srcId="{C38964C2-5D8A-D548-ABAE-5D6309D4A726}" destId="{670B27D8-9A3F-7145-92E7-D95AAA87C396}" srcOrd="0" destOrd="4" presId="urn:microsoft.com/office/officeart/2005/8/layout/hList1"/>
    <dgm:cxn modelId="{58A42316-3F1F-814B-AA45-73EF3686A21A}" srcId="{C0B24790-2151-4242-B925-C60584997A76}" destId="{C38964C2-5D8A-D548-ABAE-5D6309D4A726}" srcOrd="4" destOrd="0" parTransId="{2FC076C1-6586-7842-A740-66D6656FEB40}" sibTransId="{D0BF531A-B9D6-AE4F-B9C4-4292692BFC72}"/>
    <dgm:cxn modelId="{D8EC841A-A82C-154B-8C90-9BA57953F46C}" type="presOf" srcId="{447B31CE-883F-C14D-9A7D-D8BB73CF2D10}" destId="{670B27D8-9A3F-7145-92E7-D95AAA87C396}" srcOrd="0" destOrd="2" presId="urn:microsoft.com/office/officeart/2005/8/layout/hList1"/>
    <dgm:cxn modelId="{6B67161B-D5DB-5A41-9BCD-5A4014F65227}" srcId="{C0B24790-2151-4242-B925-C60584997A76}" destId="{4237805A-C639-2144-A227-92618D995101}" srcOrd="3" destOrd="0" parTransId="{250EFC18-9670-714A-A8E4-53E2ECD08CDF}" sibTransId="{D913FD9E-72B4-5549-90E7-797D61ECCBC6}"/>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C3F95232-F1DC-7947-9AFA-27D24F5ADA18}" type="presOf" srcId="{C0B24790-2151-4242-B925-C60584997A76}" destId="{3427D544-BD82-A741-8A08-49811E6CF2C8}" srcOrd="0" destOrd="0" presId="urn:microsoft.com/office/officeart/2005/8/layout/hList1"/>
    <dgm:cxn modelId="{B0C53339-0988-F54D-9010-37391F786D61}" type="presOf" srcId="{E36B3EC0-3B0F-104B-AC2C-5EC744983BC6}" destId="{08ECB85A-A957-2A4B-95BC-BBA52F4C4E86}" srcOrd="0" destOrd="3" presId="urn:microsoft.com/office/officeart/2005/8/layout/hList1"/>
    <dgm:cxn modelId="{9448A160-4B8F-4E40-9996-7B50197E6651}" srcId="{4640C4C9-1392-6546-BD6A-593B9813D91B}" destId="{E36B3EC0-3B0F-104B-AC2C-5EC744983BC6}" srcOrd="3" destOrd="0" parTransId="{3867E9C4-5BA0-3947-9E90-94A65420D2DB}" sibTransId="{34E62A99-A18B-194E-A450-00F6B2BDBDF9}"/>
    <dgm:cxn modelId="{5328F967-7BC2-A341-8111-68C9E607277C}" type="presOf" srcId="{02A60987-E03D-664D-9E50-CFE333442115}" destId="{670B27D8-9A3F-7145-92E7-D95AAA87C396}" srcOrd="0" destOrd="1" presId="urn:microsoft.com/office/officeart/2005/8/layout/hList1"/>
    <dgm:cxn modelId="{BDBE6E4F-8CAD-D645-A60D-42F5A9389AF2}" srcId="{4640C4C9-1392-6546-BD6A-593B9813D91B}" destId="{6E127D20-BEB0-D64F-9C76-02248BE3FDA0}" srcOrd="4" destOrd="0" parTransId="{52111472-CD81-304E-B0DD-9E44CB5061A1}" sibTransId="{627A6AD2-F0AB-B94E-9B5F-00425395A9FA}"/>
    <dgm:cxn modelId="{5444DA7D-913C-6E44-AB2F-5039E94130B7}" type="presOf" srcId="{4640C4C9-1392-6546-BD6A-593B9813D91B}" destId="{8BEADC75-144B-334F-910A-1B82656FBB07}" srcOrd="0" destOrd="0" presId="urn:microsoft.com/office/officeart/2005/8/layout/hList1"/>
    <dgm:cxn modelId="{4FF3947F-A0B0-6547-8E52-83F64D0F8E26}" srcId="{4640C4C9-1392-6546-BD6A-593B9813D91B}" destId="{286FDFB0-EE79-8B42-9670-A4A93FE36286}" srcOrd="1" destOrd="0" parTransId="{2FBC7B84-661F-3148-B3E1-D5C56063C18B}" sibTransId="{8FE9BC7E-336F-EB47-B99D-98950549EA12}"/>
    <dgm:cxn modelId="{E0E90E8D-0BCB-F246-972A-84DB301353BD}" srcId="{4640C4C9-1392-6546-BD6A-593B9813D91B}" destId="{54FF19AB-31E1-D046-8137-123C1D54D4A4}" srcOrd="2" destOrd="0" parTransId="{78EB5B0D-626A-0744-B726-D302272EBFE1}" sibTransId="{517E5878-060A-3C48-8323-0A61A4FC00F4}"/>
    <dgm:cxn modelId="{D1FA6C9D-F1C4-5D4B-8891-A63F8D3031E4}" type="presOf" srcId="{286FDFB0-EE79-8B42-9670-A4A93FE36286}" destId="{08ECB85A-A957-2A4B-95BC-BBA52F4C4E86}" srcOrd="0" destOrd="1" presId="urn:microsoft.com/office/officeart/2005/8/layout/hList1"/>
    <dgm:cxn modelId="{B84536BD-5F03-B141-9677-6F08A14BD0FB}" type="presOf" srcId="{4237805A-C639-2144-A227-92618D995101}" destId="{670B27D8-9A3F-7145-92E7-D95AAA87C396}" srcOrd="0" destOrd="3" presId="urn:microsoft.com/office/officeart/2005/8/layout/hList1"/>
    <dgm:cxn modelId="{C0B45FBD-D0B5-2D41-AAA5-204186552F75}" type="presOf" srcId="{6E127D20-BEB0-D64F-9C76-02248BE3FDA0}" destId="{08ECB85A-A957-2A4B-95BC-BBA52F4C4E86}" srcOrd="0" destOrd="4" presId="urn:microsoft.com/office/officeart/2005/8/layout/hList1"/>
    <dgm:cxn modelId="{2C5502C2-8E42-9749-9CF9-EBA48936BD0F}" type="presOf" srcId="{54FF19AB-31E1-D046-8137-123C1D54D4A4}" destId="{08ECB85A-A957-2A4B-95BC-BBA52F4C4E86}" srcOrd="0" destOrd="2" presId="urn:microsoft.com/office/officeart/2005/8/layout/hList1"/>
    <dgm:cxn modelId="{A9D733D2-D852-0C4B-9361-7BBE93D376B1}" srcId="{7FA48FC4-60A4-AC42-8550-8F6A551318B4}" destId="{C0B24790-2151-4242-B925-C60584997A76}" srcOrd="1" destOrd="0" parTransId="{5D48459D-863F-7C4A-8E9E-BD097DE59669}" sibTransId="{8BED479E-CCB3-374C-A3FB-D064249369A3}"/>
    <dgm:cxn modelId="{996656D3-A0FB-BF4C-839A-C4CA547127BD}" srcId="{C0B24790-2151-4242-B925-C60584997A76}" destId="{447B31CE-883F-C14D-9A7D-D8BB73CF2D10}" srcOrd="2" destOrd="0" parTransId="{7458737A-49A0-C241-A06D-41F0CE61EFBA}" sibTransId="{3A02AB44-5D53-E642-8824-4C83B08F858E}"/>
    <dgm:cxn modelId="{2FC1E6D4-E3FB-E143-ADF4-787F8959FCE1}" type="presOf" srcId="{844A7187-8368-054D-A14B-CF36E42C8F9D}" destId="{08ECB85A-A957-2A4B-95BC-BBA52F4C4E86}" srcOrd="0" destOrd="0" presId="urn:microsoft.com/office/officeart/2005/8/layout/hList1"/>
    <dgm:cxn modelId="{598797DA-8219-DB40-818E-0FA67A29D773}" srcId="{C0B24790-2151-4242-B925-C60584997A76}" destId="{9FADB35B-4DE4-DA41-BED0-D092E52238CB}" srcOrd="0" destOrd="0" parTransId="{FEADB31A-F62F-9343-BF2C-3E83D32CCC11}" sibTransId="{0A9F0AA1-4C7A-A84F-8F38-62D1652106DD}"/>
    <dgm:cxn modelId="{1D9FA0E6-5C3D-6446-873B-BC044B9FE668}" type="presOf" srcId="{9FADB35B-4DE4-DA41-BED0-D092E52238CB}" destId="{670B27D8-9A3F-7145-92E7-D95AAA87C396}" srcOrd="0" destOrd="0" presId="urn:microsoft.com/office/officeart/2005/8/layout/hList1"/>
    <dgm:cxn modelId="{B1DA89F5-78AA-0249-A640-4DC4E3C87BBD}" srcId="{C0B24790-2151-4242-B925-C60584997A76}" destId="{02A60987-E03D-664D-9E50-CFE333442115}" srcOrd="1" destOrd="0" parTransId="{75BF8D8C-2385-A146-BA20-AB2B9FD83BBD}" sibTransId="{8E9D7D22-30BB-7643-BC58-5C0536C00944}"/>
    <dgm:cxn modelId="{4B0A7826-C591-E74F-A255-6B97445DCA1E}" type="presParOf" srcId="{FB0C4514-4ED1-2E45-A7B5-80400964222C}" destId="{DA99B967-443F-3B44-9A67-DCDF4C1A2E91}" srcOrd="0" destOrd="0" presId="urn:microsoft.com/office/officeart/2005/8/layout/hList1"/>
    <dgm:cxn modelId="{3E3F20E1-417E-E643-B097-E36F56ECD5E0}" type="presParOf" srcId="{DA99B967-443F-3B44-9A67-DCDF4C1A2E91}" destId="{8BEADC75-144B-334F-910A-1B82656FBB07}" srcOrd="0" destOrd="0" presId="urn:microsoft.com/office/officeart/2005/8/layout/hList1"/>
    <dgm:cxn modelId="{94F86EC4-34DD-E34E-BBE7-F70CC587DF18}" type="presParOf" srcId="{DA99B967-443F-3B44-9A67-DCDF4C1A2E91}" destId="{08ECB85A-A957-2A4B-95BC-BBA52F4C4E86}" srcOrd="1" destOrd="0" presId="urn:microsoft.com/office/officeart/2005/8/layout/hList1"/>
    <dgm:cxn modelId="{CA07D7D1-6DEA-CE40-B730-84A65949B23E}" type="presParOf" srcId="{FB0C4514-4ED1-2E45-A7B5-80400964222C}" destId="{E107D455-E02E-0946-92C5-2EB8DF0D2CC6}" srcOrd="1" destOrd="0" presId="urn:microsoft.com/office/officeart/2005/8/layout/hList1"/>
    <dgm:cxn modelId="{ACFB9802-45CE-2C48-AAC7-24A71026E319}" type="presParOf" srcId="{FB0C4514-4ED1-2E45-A7B5-80400964222C}" destId="{0EDB80CF-2A48-BE4E-AE7F-2372EBA52616}" srcOrd="2" destOrd="0" presId="urn:microsoft.com/office/officeart/2005/8/layout/hList1"/>
    <dgm:cxn modelId="{BB6D1E74-4407-4646-A460-6B2C2B33EC1B}" type="presParOf" srcId="{0EDB80CF-2A48-BE4E-AE7F-2372EBA52616}" destId="{3427D544-BD82-A741-8A08-49811E6CF2C8}" srcOrd="0" destOrd="0" presId="urn:microsoft.com/office/officeart/2005/8/layout/hList1"/>
    <dgm:cxn modelId="{85875EAD-96E0-5743-941C-2E64CFDEAC14}"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DA2FE-89FD-2C4A-BA62-4ECD65FB6761}">
      <dsp:nvSpPr>
        <dsp:cNvPr id="0" name=""/>
        <dsp:cNvSpPr/>
      </dsp:nvSpPr>
      <dsp:spPr>
        <a:xfrm rot="21397440">
          <a:off x="4531235" y="2766110"/>
          <a:ext cx="3260025" cy="3260025"/>
        </a:xfrm>
        <a:prstGeom prst="gear9">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Ink Free" panose="03080402000500000000" pitchFamily="66" charset="0"/>
            </a:rPr>
            <a:t>Increase SW’s Impact through PHSW </a:t>
          </a:r>
        </a:p>
      </dsp:txBody>
      <dsp:txXfrm>
        <a:off x="5184966" y="3529804"/>
        <a:ext cx="1949205" cy="1675720"/>
      </dsp:txXfrm>
    </dsp:sp>
    <dsp:sp modelId="{477FDDAE-42AC-2049-BF99-7FE74A83C39C}">
      <dsp:nvSpPr>
        <dsp:cNvPr id="0" name=""/>
        <dsp:cNvSpPr/>
      </dsp:nvSpPr>
      <dsp:spPr>
        <a:xfrm>
          <a:off x="1764638" y="1795069"/>
          <a:ext cx="3396235" cy="2745889"/>
        </a:xfrm>
        <a:prstGeom prst="gear6">
          <a:avLst/>
        </a:prstGeom>
        <a:solidFill>
          <a:schemeClr val="accent5">
            <a:shade val="80000"/>
            <a:hueOff val="174641"/>
            <a:satOff val="-3128"/>
            <a:lumOff val="132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Ink Free" panose="03080402000500000000" pitchFamily="66" charset="0"/>
            </a:rPr>
            <a:t>Reclaim PHSW </a:t>
          </a:r>
        </a:p>
      </dsp:txBody>
      <dsp:txXfrm>
        <a:off x="2550459" y="2490533"/>
        <a:ext cx="1824593" cy="1354961"/>
      </dsp:txXfrm>
    </dsp:sp>
    <dsp:sp modelId="{578E1BBB-C398-2F42-9239-CCDC68B79D15}">
      <dsp:nvSpPr>
        <dsp:cNvPr id="0" name=""/>
        <dsp:cNvSpPr/>
      </dsp:nvSpPr>
      <dsp:spPr>
        <a:xfrm rot="21131909">
          <a:off x="3732619" y="257715"/>
          <a:ext cx="2983850" cy="2501300"/>
        </a:xfrm>
        <a:prstGeom prst="gear6">
          <a:avLst/>
        </a:prstGeom>
        <a:solidFill>
          <a:schemeClr val="accent5">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Ink Free" panose="03080402000500000000" pitchFamily="66" charset="0"/>
            </a:rPr>
            <a:t>Link PH and SW </a:t>
          </a:r>
        </a:p>
      </dsp:txBody>
      <dsp:txXfrm rot="-20700000">
        <a:off x="4415686" y="777702"/>
        <a:ext cx="1617715" cy="1461325"/>
      </dsp:txXfrm>
    </dsp:sp>
    <dsp:sp modelId="{3247F408-1581-3D40-9A57-861D5446CE3C}">
      <dsp:nvSpPr>
        <dsp:cNvPr id="0" name=""/>
        <dsp:cNvSpPr/>
      </dsp:nvSpPr>
      <dsp:spPr>
        <a:xfrm>
          <a:off x="3942830" y="2250016"/>
          <a:ext cx="4172832" cy="4172832"/>
        </a:xfrm>
        <a:prstGeom prst="circularArrow">
          <a:avLst>
            <a:gd name="adj1" fmla="val 4687"/>
            <a:gd name="adj2" fmla="val 299029"/>
            <a:gd name="adj3" fmla="val 2546336"/>
            <a:gd name="adj4" fmla="val 15797749"/>
            <a:gd name="adj5" fmla="val 5469"/>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A6C5159-EA7F-7F4B-A31B-57E46C25EB6B}">
      <dsp:nvSpPr>
        <dsp:cNvPr id="0" name=""/>
        <dsp:cNvSpPr/>
      </dsp:nvSpPr>
      <dsp:spPr>
        <a:xfrm>
          <a:off x="1523298" y="1432932"/>
          <a:ext cx="3031823" cy="3031823"/>
        </a:xfrm>
        <a:prstGeom prst="leftCircularArrow">
          <a:avLst>
            <a:gd name="adj1" fmla="val 6452"/>
            <a:gd name="adj2" fmla="val 429999"/>
            <a:gd name="adj3" fmla="val 10489124"/>
            <a:gd name="adj4" fmla="val 14837806"/>
            <a:gd name="adj5" fmla="val 7527"/>
          </a:avLst>
        </a:prstGeom>
        <a:solidFill>
          <a:schemeClr val="accent5">
            <a:shade val="90000"/>
            <a:hueOff val="174613"/>
            <a:satOff val="-2991"/>
            <a:lumOff val="1198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D0D7B62-2252-674F-A220-0C9C1A19A39C}">
      <dsp:nvSpPr>
        <dsp:cNvPr id="0" name=""/>
        <dsp:cNvSpPr/>
      </dsp:nvSpPr>
      <dsp:spPr>
        <a:xfrm>
          <a:off x="3067913" y="-169414"/>
          <a:ext cx="3268916" cy="3268916"/>
        </a:xfrm>
        <a:prstGeom prst="circularArrow">
          <a:avLst>
            <a:gd name="adj1" fmla="val 5984"/>
            <a:gd name="adj2" fmla="val 394124"/>
            <a:gd name="adj3" fmla="val 13313824"/>
            <a:gd name="adj4" fmla="val 10508221"/>
            <a:gd name="adj5" fmla="val 6981"/>
          </a:avLst>
        </a:prstGeom>
        <a:solidFill>
          <a:schemeClr val="accent5">
            <a:shade val="90000"/>
            <a:hueOff val="349225"/>
            <a:satOff val="-5981"/>
            <a:lumOff val="2396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80654"/>
          <a:ext cx="4538798" cy="633600"/>
        </a:xfrm>
        <a:prstGeom prst="rect">
          <a:avLst/>
        </a:prstGeom>
        <a:solidFill>
          <a:schemeClr val="accent1">
            <a:lumMod val="5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
            </a:rPr>
            <a:t>Public Health</a:t>
          </a:r>
        </a:p>
      </dsp:txBody>
      <dsp:txXfrm>
        <a:off x="47" y="80654"/>
        <a:ext cx="4538798" cy="633600"/>
      </dsp:txXfrm>
    </dsp:sp>
    <dsp:sp modelId="{08ECB85A-A957-2A4B-95BC-BBA52F4C4E86}">
      <dsp:nvSpPr>
        <dsp:cNvPr id="0" name=""/>
        <dsp:cNvSpPr/>
      </dsp:nvSpPr>
      <dsp:spPr>
        <a:xfrm>
          <a:off x="47" y="714254"/>
          <a:ext cx="4538798" cy="4831199"/>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solidFill>
                <a:sysClr val="windowText" lastClr="000000"/>
              </a:solidFill>
              <a:latin typeface="Arial "/>
            </a:rPr>
            <a:t>Institute of Medicine:</a:t>
          </a:r>
          <a:r>
            <a:rPr lang="en-US" sz="2200" kern="1200" dirty="0">
              <a:solidFill>
                <a:sysClr val="windowText" lastClr="000000"/>
              </a:solidFill>
              <a:latin typeface="Arial "/>
            </a:rPr>
            <a:t> the field of practice concerned with “assuring the conditions in which people can be healthy.” </a:t>
          </a:r>
          <a:endParaRPr lang="en-US" sz="2200" kern="1200" dirty="0">
            <a:latin typeface="Arial "/>
          </a:endParaRPr>
        </a:p>
        <a:p>
          <a:pPr marL="457200" lvl="2" indent="-228600" algn="l" defTabSz="977900">
            <a:lnSpc>
              <a:spcPct val="90000"/>
            </a:lnSpc>
            <a:spcBef>
              <a:spcPct val="0"/>
            </a:spcBef>
            <a:spcAft>
              <a:spcPct val="15000"/>
            </a:spcAft>
            <a:buChar char="•"/>
          </a:pPr>
          <a:endParaRPr lang="en-US" sz="2200" kern="1200" dirty="0">
            <a:solidFill>
              <a:sysClr val="windowText" lastClr="000000"/>
            </a:solidFill>
            <a:latin typeface="Arial "/>
          </a:endParaRPr>
        </a:p>
        <a:p>
          <a:pPr marL="228600" lvl="1" indent="-228600" algn="l" defTabSz="977900">
            <a:lnSpc>
              <a:spcPct val="90000"/>
            </a:lnSpc>
            <a:spcBef>
              <a:spcPct val="0"/>
            </a:spcBef>
            <a:spcAft>
              <a:spcPct val="15000"/>
            </a:spcAft>
            <a:buChar char="•"/>
          </a:pPr>
          <a:r>
            <a:rPr lang="en-US" sz="2200" kern="1200" dirty="0">
              <a:solidFill>
                <a:sysClr val="windowText" lastClr="000000"/>
              </a:solidFill>
              <a:latin typeface="Arial "/>
            </a:rPr>
            <a:t>“An interdisciplinary field, based on biological and social sciences, with a mission to promote and protect the health of whole populations, and to prevent illness, injury and other disabling conditions.” </a:t>
          </a:r>
          <a:r>
            <a:rPr lang="en-US" sz="1050" kern="1200" dirty="0">
              <a:solidFill>
                <a:sysClr val="windowText" lastClr="000000"/>
              </a:solidFill>
              <a:latin typeface="Arial "/>
            </a:rPr>
            <a:t>-</a:t>
          </a:r>
          <a:r>
            <a:rPr lang="en-US" sz="1050" kern="1200" dirty="0" err="1">
              <a:solidFill>
                <a:sysClr val="windowText" lastClr="000000"/>
              </a:solidFill>
              <a:latin typeface="Arial "/>
            </a:rPr>
            <a:t>Turnock</a:t>
          </a:r>
          <a:r>
            <a:rPr lang="en-US" sz="1050" kern="1200" dirty="0">
              <a:solidFill>
                <a:sysClr val="windowText" lastClr="000000"/>
              </a:solidFill>
              <a:latin typeface="Arial "/>
            </a:rPr>
            <a:t>, 2007</a:t>
          </a:r>
        </a:p>
      </dsp:txBody>
      <dsp:txXfrm>
        <a:off x="47" y="714254"/>
        <a:ext cx="4538798" cy="4831199"/>
      </dsp:txXfrm>
    </dsp:sp>
    <dsp:sp modelId="{3427D544-BD82-A741-8A08-49811E6CF2C8}">
      <dsp:nvSpPr>
        <dsp:cNvPr id="0" name=""/>
        <dsp:cNvSpPr/>
      </dsp:nvSpPr>
      <dsp:spPr>
        <a:xfrm>
          <a:off x="5174277" y="80654"/>
          <a:ext cx="4538798" cy="633600"/>
        </a:xfrm>
        <a:prstGeom prst="rect">
          <a:avLst/>
        </a:prstGeom>
        <a:solidFill>
          <a:schemeClr val="accent1">
            <a:lumMod val="5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
            </a:rPr>
            <a:t>Social Work</a:t>
          </a:r>
        </a:p>
      </dsp:txBody>
      <dsp:txXfrm>
        <a:off x="5174277" y="80654"/>
        <a:ext cx="4538798" cy="633600"/>
      </dsp:txXfrm>
    </dsp:sp>
    <dsp:sp modelId="{670B27D8-9A3F-7145-92E7-D95AAA87C396}">
      <dsp:nvSpPr>
        <dsp:cNvPr id="0" name=""/>
        <dsp:cNvSpPr/>
      </dsp:nvSpPr>
      <dsp:spPr>
        <a:xfrm>
          <a:off x="5174277" y="714254"/>
          <a:ext cx="4538798" cy="4831199"/>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solidFill>
                <a:sysClr val="windowText" lastClr="000000"/>
              </a:solidFill>
              <a:latin typeface="Arial "/>
              <a:ea typeface="ＭＳ Ｐゴシック" pitchFamily="34" charset="-128"/>
            </a:rPr>
            <a:t>IFSW:</a:t>
          </a:r>
          <a:r>
            <a:rPr lang="en-US" sz="2200" kern="1200" dirty="0">
              <a:solidFill>
                <a:sysClr val="windowText" lastClr="000000"/>
              </a:solidFill>
              <a:latin typeface="Arial "/>
              <a:ea typeface="ＭＳ Ｐゴシック" pitchFamily="34" charset="-128"/>
            </a:rPr>
            <a:t> Profession dedicated to “restoration and enhancement of human function” and  “promotion of change in social conditions to reduce human suffering.” </a:t>
          </a:r>
          <a:endParaRPr lang="en-US" sz="2200" kern="1200" dirty="0">
            <a:latin typeface="Arial "/>
          </a:endParaRPr>
        </a:p>
        <a:p>
          <a:pPr marL="228600" lvl="1" indent="-228600" algn="l" defTabSz="977900">
            <a:lnSpc>
              <a:spcPct val="90000"/>
            </a:lnSpc>
            <a:spcBef>
              <a:spcPct val="0"/>
            </a:spcBef>
            <a:spcAft>
              <a:spcPct val="15000"/>
            </a:spcAft>
            <a:buChar char="•"/>
          </a:pPr>
          <a:endParaRPr lang="en-US" sz="2200" kern="1200" dirty="0">
            <a:solidFill>
              <a:sysClr val="windowText" lastClr="000000"/>
            </a:solidFill>
            <a:latin typeface="Arial "/>
            <a:ea typeface="ＭＳ Ｐゴシック" pitchFamily="34" charset="-128"/>
          </a:endParaRPr>
        </a:p>
        <a:p>
          <a:pPr marL="228600" lvl="1" indent="-228600" algn="l" defTabSz="977900">
            <a:lnSpc>
              <a:spcPct val="90000"/>
            </a:lnSpc>
            <a:spcBef>
              <a:spcPct val="0"/>
            </a:spcBef>
            <a:spcAft>
              <a:spcPct val="15000"/>
            </a:spcAft>
            <a:buChar char="•"/>
          </a:pPr>
          <a:r>
            <a:rPr lang="en-US" sz="2200" b="1" kern="1200" dirty="0">
              <a:solidFill>
                <a:sysClr val="windowText" lastClr="000000"/>
              </a:solidFill>
              <a:latin typeface="Arial "/>
              <a:ea typeface="ＭＳ Ｐゴシック" pitchFamily="34" charset="-128"/>
            </a:rPr>
            <a:t>NASW:</a:t>
          </a:r>
          <a:r>
            <a:rPr lang="en-US" sz="2200" kern="1200" dirty="0">
              <a:solidFill>
                <a:sysClr val="windowText" lastClr="000000"/>
              </a:solidFill>
              <a:latin typeface="Arial "/>
              <a:ea typeface="ＭＳ Ｐゴシック" pitchFamily="34" charset="-128"/>
            </a:rPr>
            <a:t> “Based on values of…equality, worth, dignity of human beings, social work uses a human rights and social justice orientation to address complex needs of people in environments.”</a:t>
          </a:r>
        </a:p>
        <a:p>
          <a:pPr marL="228600" lvl="1" indent="-228600" algn="l" defTabSz="977900">
            <a:lnSpc>
              <a:spcPct val="90000"/>
            </a:lnSpc>
            <a:spcBef>
              <a:spcPct val="0"/>
            </a:spcBef>
            <a:spcAft>
              <a:spcPct val="15000"/>
            </a:spcAft>
            <a:buChar char="•"/>
          </a:pPr>
          <a:endParaRPr lang="en-US" sz="2200" kern="1200" dirty="0"/>
        </a:p>
      </dsp:txBody>
      <dsp:txXfrm>
        <a:off x="5174277" y="714254"/>
        <a:ext cx="4538798" cy="4831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11114"/>
          <a:ext cx="4538798" cy="662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
            </a:rPr>
            <a:t>Public Health</a:t>
          </a:r>
        </a:p>
      </dsp:txBody>
      <dsp:txXfrm>
        <a:off x="47" y="11114"/>
        <a:ext cx="4538798" cy="662400"/>
      </dsp:txXfrm>
    </dsp:sp>
    <dsp:sp modelId="{08ECB85A-A957-2A4B-95BC-BBA52F4C4E86}">
      <dsp:nvSpPr>
        <dsp:cNvPr id="0" name=""/>
        <dsp:cNvSpPr/>
      </dsp:nvSpPr>
      <dsp:spPr>
        <a:xfrm>
          <a:off x="47" y="673514"/>
          <a:ext cx="4538798" cy="353556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Arial "/>
            </a:rPr>
            <a:t>Social justice mission</a:t>
          </a:r>
        </a:p>
        <a:p>
          <a:pPr marL="228600" lvl="1" indent="-228600" algn="l" defTabSz="1022350">
            <a:lnSpc>
              <a:spcPct val="90000"/>
            </a:lnSpc>
            <a:spcBef>
              <a:spcPct val="0"/>
            </a:spcBef>
            <a:spcAft>
              <a:spcPct val="15000"/>
            </a:spcAft>
            <a:buChar char="•"/>
          </a:pPr>
          <a:r>
            <a:rPr lang="en-US" sz="2300" kern="1200" dirty="0">
              <a:latin typeface="Arial "/>
            </a:rPr>
            <a:t>Use of social sciences to drive theory/intervention</a:t>
          </a:r>
        </a:p>
        <a:p>
          <a:pPr marL="228600" lvl="1" indent="-228600" algn="l" defTabSz="1022350">
            <a:lnSpc>
              <a:spcPct val="90000"/>
            </a:lnSpc>
            <a:spcBef>
              <a:spcPct val="0"/>
            </a:spcBef>
            <a:spcAft>
              <a:spcPct val="15000"/>
            </a:spcAft>
            <a:buChar char="•"/>
          </a:pPr>
          <a:r>
            <a:rPr lang="en-US" sz="2300" kern="1200" dirty="0">
              <a:latin typeface="Arial "/>
            </a:rPr>
            <a:t>Emphasis on ecological models and the role of “environment” </a:t>
          </a:r>
        </a:p>
        <a:p>
          <a:pPr marL="228600" lvl="1" indent="-228600" algn="l" defTabSz="1022350">
            <a:lnSpc>
              <a:spcPct val="90000"/>
            </a:lnSpc>
            <a:spcBef>
              <a:spcPct val="0"/>
            </a:spcBef>
            <a:spcAft>
              <a:spcPct val="15000"/>
            </a:spcAft>
            <a:buChar char="•"/>
          </a:pPr>
          <a:r>
            <a:rPr lang="en-US" sz="2300" kern="1200" dirty="0">
              <a:latin typeface="Arial "/>
            </a:rPr>
            <a:t>Emphasis on resilience and protective factors</a:t>
          </a:r>
        </a:p>
        <a:p>
          <a:pPr marL="228600" lvl="1" indent="-228600" algn="l" defTabSz="1022350">
            <a:lnSpc>
              <a:spcPct val="90000"/>
            </a:lnSpc>
            <a:spcBef>
              <a:spcPct val="0"/>
            </a:spcBef>
            <a:spcAft>
              <a:spcPct val="15000"/>
            </a:spcAft>
            <a:buChar char="•"/>
          </a:pPr>
          <a:r>
            <a:rPr lang="en-US" sz="2300" kern="1200" dirty="0">
              <a:latin typeface="Arial "/>
            </a:rPr>
            <a:t>Goal to promote health and conditions of health</a:t>
          </a:r>
        </a:p>
      </dsp:txBody>
      <dsp:txXfrm>
        <a:off x="47" y="673514"/>
        <a:ext cx="4538798" cy="3535560"/>
      </dsp:txXfrm>
    </dsp:sp>
    <dsp:sp modelId="{3427D544-BD82-A741-8A08-49811E6CF2C8}">
      <dsp:nvSpPr>
        <dsp:cNvPr id="0" name=""/>
        <dsp:cNvSpPr/>
      </dsp:nvSpPr>
      <dsp:spPr>
        <a:xfrm>
          <a:off x="5174277" y="11114"/>
          <a:ext cx="4538798" cy="662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Social Work</a:t>
          </a:r>
        </a:p>
      </dsp:txBody>
      <dsp:txXfrm>
        <a:off x="5174277" y="11114"/>
        <a:ext cx="4538798" cy="662400"/>
      </dsp:txXfrm>
    </dsp:sp>
    <dsp:sp modelId="{670B27D8-9A3F-7145-92E7-D95AAA87C396}">
      <dsp:nvSpPr>
        <dsp:cNvPr id="0" name=""/>
        <dsp:cNvSpPr/>
      </dsp:nvSpPr>
      <dsp:spPr>
        <a:xfrm>
          <a:off x="5174277" y="673514"/>
          <a:ext cx="4538798" cy="353556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dirty="0">
              <a:latin typeface="Arial" panose="020B0604020202020204" pitchFamily="34" charset="0"/>
            </a:rPr>
            <a:t>Social justice mission</a:t>
          </a:r>
          <a:endParaRPr lang="en-US" sz="2300" kern="1200" dirty="0"/>
        </a:p>
        <a:p>
          <a:pPr marL="228600" lvl="1" indent="-228600" algn="l" defTabSz="1022350">
            <a:lnSpc>
              <a:spcPct val="90000"/>
            </a:lnSpc>
            <a:spcBef>
              <a:spcPct val="0"/>
            </a:spcBef>
            <a:spcAft>
              <a:spcPct val="15000"/>
            </a:spcAft>
            <a:buChar char="•"/>
          </a:pPr>
          <a:r>
            <a:rPr lang="en-US" sz="2300" b="0" i="0" kern="1200" dirty="0">
              <a:latin typeface="Arial" panose="020B0604020202020204" pitchFamily="34" charset="0"/>
            </a:rPr>
            <a:t>Use of social sciences to drive theory/method</a:t>
          </a:r>
        </a:p>
        <a:p>
          <a:pPr marL="228600" lvl="1" indent="-228600" algn="l" defTabSz="1022350">
            <a:lnSpc>
              <a:spcPct val="90000"/>
            </a:lnSpc>
            <a:spcBef>
              <a:spcPct val="0"/>
            </a:spcBef>
            <a:spcAft>
              <a:spcPct val="15000"/>
            </a:spcAft>
            <a:buChar char="•"/>
          </a:pPr>
          <a:r>
            <a:rPr lang="en-US" sz="2300" b="0" i="0" kern="1200" dirty="0">
              <a:latin typeface="Arial" panose="020B0604020202020204" pitchFamily="34" charset="0"/>
            </a:rPr>
            <a:t>Emphasis on “person in environment” approaches</a:t>
          </a:r>
        </a:p>
        <a:p>
          <a:pPr marL="228600" lvl="1" indent="-228600" algn="l" defTabSz="1022350">
            <a:lnSpc>
              <a:spcPct val="90000"/>
            </a:lnSpc>
            <a:spcBef>
              <a:spcPct val="0"/>
            </a:spcBef>
            <a:spcAft>
              <a:spcPct val="15000"/>
            </a:spcAft>
            <a:buChar char="•"/>
          </a:pPr>
          <a:r>
            <a:rPr lang="en-US" sz="2300" b="0" i="0" kern="1200" dirty="0">
              <a:latin typeface="Arial" panose="020B0604020202020204" pitchFamily="34" charset="0"/>
            </a:rPr>
            <a:t>Emphasis on strengths-based approach</a:t>
          </a:r>
        </a:p>
        <a:p>
          <a:pPr marL="228600" lvl="1" indent="-228600" algn="l" defTabSz="1022350">
            <a:lnSpc>
              <a:spcPct val="90000"/>
            </a:lnSpc>
            <a:spcBef>
              <a:spcPct val="0"/>
            </a:spcBef>
            <a:spcAft>
              <a:spcPct val="15000"/>
            </a:spcAft>
            <a:buChar char="•"/>
          </a:pPr>
          <a:r>
            <a:rPr lang="en-US" sz="2300" b="0" i="0" kern="1200" dirty="0">
              <a:latin typeface="Arial" panose="020B0604020202020204" pitchFamily="34" charset="0"/>
            </a:rPr>
            <a:t>Goal to improve human functioning and well-being</a:t>
          </a:r>
        </a:p>
      </dsp:txBody>
      <dsp:txXfrm>
        <a:off x="5174277" y="673514"/>
        <a:ext cx="4538798" cy="3535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9" y="328762"/>
          <a:ext cx="4723687" cy="662400"/>
        </a:xfrm>
        <a:prstGeom prst="rect">
          <a:avLst/>
        </a:prstGeom>
        <a:solidFill>
          <a:schemeClr val="tx2"/>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Public Health</a:t>
          </a:r>
        </a:p>
      </dsp:txBody>
      <dsp:txXfrm>
        <a:off x="49" y="328762"/>
        <a:ext cx="4723687" cy="662400"/>
      </dsp:txXfrm>
    </dsp:sp>
    <dsp:sp modelId="{08ECB85A-A957-2A4B-95BC-BBA52F4C4E86}">
      <dsp:nvSpPr>
        <dsp:cNvPr id="0" name=""/>
        <dsp:cNvSpPr/>
      </dsp:nvSpPr>
      <dsp:spPr>
        <a:xfrm>
          <a:off x="49" y="991162"/>
          <a:ext cx="4723687" cy="2900264"/>
        </a:xfrm>
        <a:prstGeom prst="rect">
          <a:avLst/>
        </a:prstGeom>
        <a:solidFill>
          <a:schemeClr val="accent5">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Arial "/>
            </a:rPr>
            <a:t>Social ecological theories</a:t>
          </a:r>
        </a:p>
        <a:p>
          <a:pPr marL="228600" lvl="1" indent="-228600" algn="l" defTabSz="1022350">
            <a:lnSpc>
              <a:spcPct val="90000"/>
            </a:lnSpc>
            <a:spcBef>
              <a:spcPct val="0"/>
            </a:spcBef>
            <a:spcAft>
              <a:spcPct val="15000"/>
            </a:spcAft>
            <a:buChar char="•"/>
          </a:pPr>
          <a:r>
            <a:rPr lang="en-US" sz="2300" kern="1200" dirty="0">
              <a:latin typeface="Arial "/>
            </a:rPr>
            <a:t>Stages of change theories (trans-theoretical) </a:t>
          </a:r>
        </a:p>
        <a:p>
          <a:pPr marL="228600" lvl="1" indent="-228600" algn="l" defTabSz="1022350">
            <a:lnSpc>
              <a:spcPct val="90000"/>
            </a:lnSpc>
            <a:spcBef>
              <a:spcPct val="0"/>
            </a:spcBef>
            <a:spcAft>
              <a:spcPct val="15000"/>
            </a:spcAft>
            <a:buChar char="•"/>
          </a:pPr>
          <a:r>
            <a:rPr lang="en-US" sz="2300" kern="1200" dirty="0">
              <a:latin typeface="Arial "/>
            </a:rPr>
            <a:t>Social cognitive theories </a:t>
          </a:r>
        </a:p>
        <a:p>
          <a:pPr marL="228600" lvl="1" indent="-228600" algn="l" defTabSz="1022350">
            <a:lnSpc>
              <a:spcPct val="90000"/>
            </a:lnSpc>
            <a:spcBef>
              <a:spcPct val="0"/>
            </a:spcBef>
            <a:spcAft>
              <a:spcPct val="15000"/>
            </a:spcAft>
            <a:buChar char="•"/>
          </a:pPr>
          <a:r>
            <a:rPr lang="en-US" sz="2300" kern="1200" dirty="0">
              <a:latin typeface="Arial "/>
            </a:rPr>
            <a:t>Health belief/behavior change theories</a:t>
          </a:r>
        </a:p>
        <a:p>
          <a:pPr marL="228600" lvl="1" indent="-228600" algn="l" defTabSz="1022350">
            <a:lnSpc>
              <a:spcPct val="90000"/>
            </a:lnSpc>
            <a:spcBef>
              <a:spcPct val="0"/>
            </a:spcBef>
            <a:spcAft>
              <a:spcPct val="15000"/>
            </a:spcAft>
            <a:buChar char="•"/>
          </a:pPr>
          <a:r>
            <a:rPr lang="en-US" sz="2300" kern="1200" dirty="0">
              <a:latin typeface="Arial "/>
            </a:rPr>
            <a:t>Capacity building theories </a:t>
          </a:r>
        </a:p>
      </dsp:txBody>
      <dsp:txXfrm>
        <a:off x="49" y="991162"/>
        <a:ext cx="4723687" cy="2900264"/>
      </dsp:txXfrm>
    </dsp:sp>
    <dsp:sp modelId="{3427D544-BD82-A741-8A08-49811E6CF2C8}">
      <dsp:nvSpPr>
        <dsp:cNvPr id="0" name=""/>
        <dsp:cNvSpPr/>
      </dsp:nvSpPr>
      <dsp:spPr>
        <a:xfrm>
          <a:off x="5385053" y="328762"/>
          <a:ext cx="4723687" cy="662400"/>
        </a:xfrm>
        <a:prstGeom prst="rect">
          <a:avLst/>
        </a:prstGeom>
        <a:solidFill>
          <a:schemeClr val="tx2"/>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Social Work</a:t>
          </a:r>
        </a:p>
      </dsp:txBody>
      <dsp:txXfrm>
        <a:off x="5385053" y="328762"/>
        <a:ext cx="4723687" cy="662400"/>
      </dsp:txXfrm>
    </dsp:sp>
    <dsp:sp modelId="{670B27D8-9A3F-7145-92E7-D95AAA87C396}">
      <dsp:nvSpPr>
        <dsp:cNvPr id="0" name=""/>
        <dsp:cNvSpPr/>
      </dsp:nvSpPr>
      <dsp:spPr>
        <a:xfrm>
          <a:off x="5385102" y="975733"/>
          <a:ext cx="4723687" cy="2900264"/>
        </a:xfrm>
        <a:prstGeom prst="rect">
          <a:avLst/>
        </a:prstGeom>
        <a:solidFill>
          <a:schemeClr val="accent5">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Arial "/>
            </a:rPr>
            <a:t>Systems, ecological &amp; “persons in environment” approaches</a:t>
          </a:r>
        </a:p>
        <a:p>
          <a:pPr marL="228600" lvl="1" indent="-228600" algn="l" defTabSz="1022350">
            <a:lnSpc>
              <a:spcPct val="90000"/>
            </a:lnSpc>
            <a:spcBef>
              <a:spcPct val="0"/>
            </a:spcBef>
            <a:spcAft>
              <a:spcPct val="15000"/>
            </a:spcAft>
            <a:buChar char="•"/>
          </a:pPr>
          <a:r>
            <a:rPr lang="en-US" sz="2300" kern="1200" dirty="0">
              <a:latin typeface="Arial "/>
            </a:rPr>
            <a:t>Stages of change theories (trans-theoretical) </a:t>
          </a:r>
        </a:p>
        <a:p>
          <a:pPr marL="228600" lvl="1" indent="-228600" algn="l" defTabSz="1022350">
            <a:lnSpc>
              <a:spcPct val="90000"/>
            </a:lnSpc>
            <a:spcBef>
              <a:spcPct val="0"/>
            </a:spcBef>
            <a:spcAft>
              <a:spcPct val="15000"/>
            </a:spcAft>
            <a:buChar char="•"/>
          </a:pPr>
          <a:r>
            <a:rPr lang="en-US" sz="2300" kern="1200" dirty="0">
              <a:latin typeface="Arial "/>
            </a:rPr>
            <a:t>Cognitive-behavioral practice models</a:t>
          </a:r>
        </a:p>
        <a:p>
          <a:pPr marL="228600" lvl="1" indent="-228600" algn="l" defTabSz="1022350">
            <a:lnSpc>
              <a:spcPct val="90000"/>
            </a:lnSpc>
            <a:spcBef>
              <a:spcPct val="0"/>
            </a:spcBef>
            <a:spcAft>
              <a:spcPct val="15000"/>
            </a:spcAft>
            <a:buChar char="•"/>
          </a:pPr>
          <a:r>
            <a:rPr lang="en-US" sz="2300" kern="1200" dirty="0">
              <a:latin typeface="Arial "/>
            </a:rPr>
            <a:t>Critical theories (e.g., structural &amp;  anti-oppressive SW)</a:t>
          </a:r>
        </a:p>
      </dsp:txBody>
      <dsp:txXfrm>
        <a:off x="5385102" y="975733"/>
        <a:ext cx="4723687" cy="2900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350784"/>
          <a:ext cx="4538798" cy="633600"/>
        </a:xfrm>
        <a:prstGeom prst="rect">
          <a:avLst/>
        </a:prstGeom>
        <a:solidFill>
          <a:schemeClr val="accent4">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latin typeface="Arial "/>
            </a:rPr>
            <a:t>Public Health</a:t>
          </a:r>
        </a:p>
      </dsp:txBody>
      <dsp:txXfrm>
        <a:off x="47" y="350784"/>
        <a:ext cx="4538798" cy="633600"/>
      </dsp:txXfrm>
    </dsp:sp>
    <dsp:sp modelId="{08ECB85A-A957-2A4B-95BC-BBA52F4C4E86}">
      <dsp:nvSpPr>
        <dsp:cNvPr id="0" name=""/>
        <dsp:cNvSpPr/>
      </dsp:nvSpPr>
      <dsp:spPr>
        <a:xfrm>
          <a:off x="47" y="984384"/>
          <a:ext cx="4538798" cy="3434681"/>
        </a:xfrm>
        <a:prstGeom prst="rect">
          <a:avLst/>
        </a:prstGeom>
        <a:solidFill>
          <a:schemeClr val="accent4">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Primary focus on prevention</a:t>
          </a:r>
        </a:p>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Use of public health models/systems</a:t>
          </a:r>
        </a:p>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Population emphasis with exclusive macro focus</a:t>
          </a:r>
        </a:p>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Based on biological sciences, EBP, epidemiology</a:t>
          </a:r>
        </a:p>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Public health often </a:t>
          </a:r>
          <a:r>
            <a:rPr lang="en-US" sz="2200" b="1" kern="1200" dirty="0">
              <a:latin typeface="Arial" panose="020B0604020202020204" pitchFamily="34" charset="0"/>
              <a:cs typeface="Arial" panose="020B0604020202020204" pitchFamily="34" charset="0"/>
            </a:rPr>
            <a:t>“up in the balcony”</a:t>
          </a:r>
          <a:endParaRPr lang="en-US" sz="2200" kern="1200" dirty="0">
            <a:latin typeface="Arial" panose="020B0604020202020204" pitchFamily="34" charset="0"/>
            <a:cs typeface="Arial" panose="020B0604020202020204" pitchFamily="34" charset="0"/>
          </a:endParaRPr>
        </a:p>
      </dsp:txBody>
      <dsp:txXfrm>
        <a:off x="47" y="984384"/>
        <a:ext cx="4538798" cy="3434681"/>
      </dsp:txXfrm>
    </dsp:sp>
    <dsp:sp modelId="{3427D544-BD82-A741-8A08-49811E6CF2C8}">
      <dsp:nvSpPr>
        <dsp:cNvPr id="0" name=""/>
        <dsp:cNvSpPr/>
      </dsp:nvSpPr>
      <dsp:spPr>
        <a:xfrm>
          <a:off x="5174277" y="350784"/>
          <a:ext cx="4538798" cy="633600"/>
        </a:xfrm>
        <a:prstGeom prst="rect">
          <a:avLst/>
        </a:prstGeom>
        <a:solidFill>
          <a:schemeClr val="accent4">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latin typeface="Arial" panose="020B0604020202020204" pitchFamily="34" charset="0"/>
              <a:cs typeface="Arial" panose="020B0604020202020204" pitchFamily="34" charset="0"/>
            </a:rPr>
            <a:t>Social Work</a:t>
          </a:r>
        </a:p>
      </dsp:txBody>
      <dsp:txXfrm>
        <a:off x="5174277" y="350784"/>
        <a:ext cx="4538798" cy="633600"/>
      </dsp:txXfrm>
    </dsp:sp>
    <dsp:sp modelId="{670B27D8-9A3F-7145-92E7-D95AAA87C396}">
      <dsp:nvSpPr>
        <dsp:cNvPr id="0" name=""/>
        <dsp:cNvSpPr/>
      </dsp:nvSpPr>
      <dsp:spPr>
        <a:xfrm>
          <a:off x="5174277" y="984384"/>
          <a:ext cx="4538798" cy="3434681"/>
        </a:xfrm>
        <a:prstGeom prst="rect">
          <a:avLst/>
        </a:prstGeom>
        <a:solidFill>
          <a:schemeClr val="accent4">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Arial "/>
            </a:rPr>
            <a:t>Primary focus on intervention</a:t>
          </a:r>
        </a:p>
        <a:p>
          <a:pPr marL="228600" lvl="1" indent="-228600" algn="l" defTabSz="977900">
            <a:lnSpc>
              <a:spcPct val="90000"/>
            </a:lnSpc>
            <a:spcBef>
              <a:spcPct val="0"/>
            </a:spcBef>
            <a:spcAft>
              <a:spcPct val="15000"/>
            </a:spcAft>
            <a:buChar char="•"/>
          </a:pPr>
          <a:r>
            <a:rPr lang="en-US" sz="2200" kern="1200" dirty="0">
              <a:latin typeface="Arial "/>
            </a:rPr>
            <a:t>Reliance on medical models/systems</a:t>
          </a:r>
        </a:p>
        <a:p>
          <a:pPr marL="228600" lvl="1" indent="-228600" algn="l" defTabSz="977900">
            <a:lnSpc>
              <a:spcPct val="90000"/>
            </a:lnSpc>
            <a:spcBef>
              <a:spcPct val="0"/>
            </a:spcBef>
            <a:spcAft>
              <a:spcPct val="15000"/>
            </a:spcAft>
            <a:buChar char="•"/>
          </a:pPr>
          <a:r>
            <a:rPr lang="en-US" sz="2200" kern="1200" dirty="0">
              <a:latin typeface="Arial "/>
            </a:rPr>
            <a:t>Primary clinical emphasis with focus on individuals, groups, families </a:t>
          </a:r>
        </a:p>
        <a:p>
          <a:pPr marL="228600" lvl="1" indent="-228600" algn="l" defTabSz="977900">
            <a:lnSpc>
              <a:spcPct val="90000"/>
            </a:lnSpc>
            <a:spcBef>
              <a:spcPct val="0"/>
            </a:spcBef>
            <a:spcAft>
              <a:spcPct val="15000"/>
            </a:spcAft>
            <a:buChar char="•"/>
          </a:pPr>
          <a:r>
            <a:rPr lang="en-US" sz="2200" kern="1200" dirty="0">
              <a:latin typeface="Arial "/>
            </a:rPr>
            <a:t>Lesser, but growing,  emphasis on EBP and research</a:t>
          </a:r>
        </a:p>
        <a:p>
          <a:pPr marL="228600" lvl="1" indent="-228600" algn="l" defTabSz="977900">
            <a:lnSpc>
              <a:spcPct val="90000"/>
            </a:lnSpc>
            <a:spcBef>
              <a:spcPct val="0"/>
            </a:spcBef>
            <a:spcAft>
              <a:spcPct val="15000"/>
            </a:spcAft>
            <a:buChar char="•"/>
          </a:pPr>
          <a:r>
            <a:rPr lang="en-US" sz="2200" kern="1200" dirty="0">
              <a:latin typeface="Arial "/>
            </a:rPr>
            <a:t>Social work often </a:t>
          </a:r>
          <a:r>
            <a:rPr lang="en-US" sz="2200" b="1" kern="1200" dirty="0">
              <a:latin typeface="Arial "/>
            </a:rPr>
            <a:t>“down on the dance floor” </a:t>
          </a:r>
          <a:r>
            <a:rPr lang="en-US" sz="2200" b="0" kern="1200" dirty="0">
              <a:latin typeface="Arial "/>
            </a:rPr>
            <a:t>of community</a:t>
          </a:r>
        </a:p>
      </dsp:txBody>
      <dsp:txXfrm>
        <a:off x="5174277" y="984384"/>
        <a:ext cx="4538798" cy="3434681"/>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4/30/2020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mmonwealthfund.org/publications/issue-briefs/2020/jan/us-health-care-global-perspective-201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10.26099/7avy-fc2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ebeaumont.org/news/2019/meeting-individual-social-needs-falls-short-of-addressing-social-determinants-of-healt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ebeaumont.org/news/2019/meeting-individual-social-needs-falls-short-of-addressing-social-determinants-of-heal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chb.hrsa.gov/about/timeline/index.as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bi.nlm.nih.gov/pmc/articles/PMC386369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74672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bu.edu/ssw/academics/msw/competencie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tdi.dartmouth.edu/education/degree-programs/masters-in-public-health/mph-competencie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tdi.dartmouth.edu/education/degree-programs/masters-in-public-health/mph-competenci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ocialworkhelper.com/2020/04/01/how-social-workers-play-a-role-in-disaster-relie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nline.regiscollege.edu/blog/help-rebuild-community-resilience-after-natural-disasters/"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link.springer.com/article/10.1007/s10615-017-0623-8"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fsw.org/updated-information-on-ifsw-and-the-covid-19-virus/"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www.socialserviceworkforce.org/resources/blog/social-service-workers-mitigating-impact-covid-19"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ocialworkers.org/Practice/Infectious-Diseases/Coronavirus"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tandfonline.com/doi/full/10.1080/19371918.2020.1751533"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ocialworkers.org/Practice/Infectious-Diseases/Coronaviru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a:t>
            </a:fld>
            <a:endParaRPr lang="en-US"/>
          </a:p>
        </p:txBody>
      </p:sp>
    </p:spTree>
    <p:extLst>
      <p:ext uri="{BB962C8B-B14F-4D97-AF65-F5344CB8AC3E}">
        <p14:creationId xmlns:p14="http://schemas.microsoft.com/office/powerpoint/2010/main" val="175304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Source: </a:t>
            </a:r>
            <a:r>
              <a:rPr lang="en-US" sz="1200" b="0" i="0" kern="1200" dirty="0" err="1">
                <a:solidFill>
                  <a:schemeClr val="tx1"/>
                </a:solidFill>
                <a:effectLst/>
                <a:latin typeface="Arial" panose="020B0604020202020204" pitchFamily="34" charset="0"/>
                <a:ea typeface="+mn-ea"/>
                <a:cs typeface="+mn-cs"/>
              </a:rPr>
              <a:t>Roosa</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Tikkanen</a:t>
            </a:r>
            <a:r>
              <a:rPr lang="en-US" sz="1200" b="0" i="0" kern="1200" dirty="0">
                <a:solidFill>
                  <a:schemeClr val="tx1"/>
                </a:solidFill>
                <a:effectLst/>
                <a:latin typeface="Arial" panose="020B0604020202020204" pitchFamily="34" charset="0"/>
                <a:ea typeface="+mn-ea"/>
                <a:cs typeface="+mn-cs"/>
              </a:rPr>
              <a:t> and Melinda K. Abrams, </a:t>
            </a:r>
            <a:r>
              <a:rPr lang="en-US" sz="1200" b="0" i="1" u="none" strike="noStrike" kern="1200" dirty="0">
                <a:solidFill>
                  <a:schemeClr val="tx1"/>
                </a:solidFill>
                <a:effectLst/>
                <a:latin typeface="Arial" panose="020B0604020202020204" pitchFamily="34" charset="0"/>
                <a:ea typeface="+mn-ea"/>
                <a:cs typeface="+mn-cs"/>
                <a:hlinkClick r:id="rId3"/>
              </a:rPr>
              <a:t>U.S. Health Care from a Global Perspective, 2019: Higher Spending, Worse Outcomes?</a:t>
            </a:r>
            <a:r>
              <a:rPr lang="en-US" sz="1200" b="0" i="0" kern="1200" dirty="0">
                <a:solidFill>
                  <a:schemeClr val="tx1"/>
                </a:solidFill>
                <a:effectLst/>
                <a:latin typeface="Arial" panose="020B0604020202020204" pitchFamily="34" charset="0"/>
                <a:ea typeface="+mn-ea"/>
                <a:cs typeface="+mn-cs"/>
              </a:rPr>
              <a:t> (Commonwealth Fund, Jan. 2020). </a:t>
            </a:r>
            <a:r>
              <a:rPr lang="en-US" sz="1200" b="0" i="0" u="none" strike="noStrike" kern="1200" dirty="0">
                <a:solidFill>
                  <a:schemeClr val="tx1"/>
                </a:solidFill>
                <a:effectLst/>
                <a:latin typeface="Arial" panose="020B0604020202020204" pitchFamily="34" charset="0"/>
                <a:ea typeface="+mn-ea"/>
                <a:cs typeface="+mn-cs"/>
                <a:hlinkClick r:id="rId4"/>
              </a:rPr>
              <a:t>https://doi.org/10.26099/7avy-fc29</a:t>
            </a:r>
            <a:endParaRPr lang="en-US" sz="1200" b="0" i="0" u="none" strike="noStrike" kern="1200" dirty="0">
              <a:solidFill>
                <a:schemeClr val="tx1"/>
              </a:solidFill>
              <a:effectLst/>
              <a:latin typeface="Arial" panose="020B0604020202020204" pitchFamily="34" charset="0"/>
              <a:ea typeface="+mn-ea"/>
              <a:cs typeface="+mn-cs"/>
            </a:endParaRP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Notes: Chronic disease burden defined as adults age 18 years or older who have ever been told by a doctor that they have two or more of the following chronic conditions: joint pain or arthritis; asthma or chronic lung disease; diabetes; heart disease, including heart attack; or hypertension/high blood pressure. Average reflects 11 countries shown in the exhibit that take part in the Commonwealth Fund’s International Health Policy Survey.</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11</a:t>
            </a:fld>
            <a:endParaRPr lang="en-US"/>
          </a:p>
        </p:txBody>
      </p:sp>
    </p:spTree>
    <p:extLst>
      <p:ext uri="{BB962C8B-B14F-4D97-AF65-F5344CB8AC3E}">
        <p14:creationId xmlns:p14="http://schemas.microsoft.com/office/powerpoint/2010/main" val="67561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rankings of the US on a series of performance factors underscores the concerns. The one domain that the US ranks “middle” on is care process. </a:t>
            </a:r>
            <a:r>
              <a:rPr lang="en-US" sz="1200" kern="1200" dirty="0">
                <a:solidFill>
                  <a:schemeClr val="tx1"/>
                </a:solidFill>
                <a:effectLst/>
                <a:ea typeface="+mn-ea"/>
                <a:cs typeface="+mn-cs"/>
              </a:rPr>
              <a:t>The U.S. tends to excel on measures that involve the doctor–patient relationship, performing relatively better on wellness counseling related to healthy behaviors, shared decision-making with primary care and specialist providers, chronic disease management, and end-of-life discussions. I the rest of the domains—Access to care, efficiency, outcomes and equity—we do worst.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12</a:t>
            </a:fld>
            <a:endParaRPr lang="en-US"/>
          </a:p>
        </p:txBody>
      </p:sp>
    </p:spTree>
    <p:extLst>
      <p:ext uri="{BB962C8B-B14F-4D97-AF65-F5344CB8AC3E}">
        <p14:creationId xmlns:p14="http://schemas.microsoft.com/office/powerpoint/2010/main" val="160677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Life Expectancy and Infant Mortality Rates are two of the most sensitive “flagship” indicators. </a:t>
            </a:r>
            <a:r>
              <a:rPr lang="en-US" sz="1200" kern="1200" dirty="0">
                <a:solidFill>
                  <a:schemeClr val="tx1"/>
                </a:solidFill>
                <a:effectLst/>
                <a:ea typeface="+mn-ea"/>
                <a:cs typeface="+mn-cs"/>
              </a:rPr>
              <a:t>An indicator is a measure used to express the behavior of a system or part of a system. Both ALE and IMRs are key measures of whether our health system is performing well. Moreover, these rates can be broken out according to subgroups or subpopulations, which can show is where inequities lie. And they can be used comparatively to tell us how we are doing in relation to other similar countries.  Here, we can see that ALE is decreasing for the US—which is highly unusual in a high income country—and we can also see that other similar countries are far outstripping the US in ALE.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13</a:t>
            </a:fld>
            <a:endParaRPr lang="en-US"/>
          </a:p>
        </p:txBody>
      </p:sp>
    </p:spTree>
    <p:extLst>
      <p:ext uri="{BB962C8B-B14F-4D97-AF65-F5344CB8AC3E}">
        <p14:creationId xmlns:p14="http://schemas.microsoft.com/office/powerpoint/2010/main" val="340810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just shows another version…</a:t>
            </a:r>
          </a:p>
        </p:txBody>
      </p:sp>
      <p:sp>
        <p:nvSpPr>
          <p:cNvPr id="4" name="Slide Number Placeholder 3"/>
          <p:cNvSpPr>
            <a:spLocks noGrp="1"/>
          </p:cNvSpPr>
          <p:nvPr>
            <p:ph type="sldNum" sz="quarter" idx="5"/>
          </p:nvPr>
        </p:nvSpPr>
        <p:spPr/>
        <p:txBody>
          <a:bodyPr/>
          <a:lstStyle/>
          <a:p>
            <a:fld id="{F63CA381-2A39-6E40-8D1F-A29F7321DCB3}" type="slidenum">
              <a:rPr lang="en-US" smtClean="0"/>
              <a:t>14</a:t>
            </a:fld>
            <a:endParaRPr lang="en-US"/>
          </a:p>
        </p:txBody>
      </p:sp>
    </p:spTree>
    <p:extLst>
      <p:ext uri="{BB962C8B-B14F-4D97-AF65-F5344CB8AC3E}">
        <p14:creationId xmlns:p14="http://schemas.microsoft.com/office/powerpoint/2010/main" val="1154710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 Mortality Rate is </a:t>
            </a:r>
            <a:r>
              <a:rPr lang="en-US" sz="1200" kern="1200" dirty="0">
                <a:solidFill>
                  <a:schemeClr val="tx1"/>
                </a:solidFill>
                <a:effectLst/>
                <a:ea typeface="+mn-ea"/>
                <a:cs typeface="+mn-cs"/>
              </a:rPr>
              <a:t>defined as the number of deaths of children under one year of age, expressed per 1 000 live births. The US ranks 34</a:t>
            </a:r>
            <a:r>
              <a:rPr lang="en-US" sz="1200" kern="1200" baseline="30000" dirty="0">
                <a:solidFill>
                  <a:schemeClr val="tx1"/>
                </a:solidFill>
                <a:effectLst/>
                <a:ea typeface="+mn-ea"/>
                <a:cs typeface="+mn-cs"/>
              </a:rPr>
              <a:t>th</a:t>
            </a:r>
            <a:r>
              <a:rPr lang="en-US" sz="1200" kern="1200" dirty="0">
                <a:solidFill>
                  <a:schemeClr val="tx1"/>
                </a:solidFill>
                <a:effectLst/>
                <a:ea typeface="+mn-ea"/>
                <a:cs typeface="+mn-cs"/>
              </a:rPr>
              <a:t> and is increasingly ranked lower than many OECD countries. Again, these are sensitive indicators that reflect largescale social determinants of health.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15</a:t>
            </a:fld>
            <a:endParaRPr lang="en-US"/>
          </a:p>
        </p:txBody>
      </p:sp>
    </p:spTree>
    <p:extLst>
      <p:ext uri="{BB962C8B-B14F-4D97-AF65-F5344CB8AC3E}">
        <p14:creationId xmlns:p14="http://schemas.microsoft.com/office/powerpoint/2010/main" val="94689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So, even a short review of the current health care challenges suggests that significant </a:t>
            </a:r>
            <a:r>
              <a:rPr lang="en-US" dirty="0" err="1">
                <a:ea typeface="ＭＳ Ｐゴシック" pitchFamily="34" charset="-128"/>
              </a:rPr>
              <a:t>enivronment</a:t>
            </a:r>
            <a:r>
              <a:rPr lang="en-US" dirty="0">
                <a:ea typeface="ＭＳ Ｐゴシック" pitchFamily="34" charset="-128"/>
              </a:rPr>
              <a:t>, social, and economic factors—what we in public health refer to as the social determinants of health </a:t>
            </a:r>
            <a:r>
              <a:rPr lang="mr-IN" dirty="0">
                <a:ea typeface="ＭＳ Ｐゴシック" pitchFamily="34" charset="-128"/>
              </a:rPr>
              <a:t>–</a:t>
            </a:r>
            <a:r>
              <a:rPr lang="en-US" dirty="0">
                <a:ea typeface="ＭＳ Ｐゴシック" pitchFamily="34" charset="-128"/>
              </a:rPr>
              <a:t> are powerfully affecting health outcomes in the US across populations. Social workers are struggling to provide treatment, assistance, problem solving, remediation, and intervention to the most vulnerable people in society in a context that is in crisis, a context that is rapidly changing, a context that emphasizes intervention long after problems and diseases have occurred and advanced.</a:t>
            </a:r>
          </a:p>
          <a:p>
            <a:endParaRPr lang="en-US" dirty="0">
              <a:ea typeface="ＭＳ Ｐゴシック" pitchFamily="34" charset="-128"/>
            </a:endParaRPr>
          </a:p>
          <a:p>
            <a:r>
              <a:rPr lang="en-US" dirty="0">
                <a:ea typeface="ＭＳ Ｐゴシック" pitchFamily="34" charset="-128"/>
              </a:rPr>
              <a:t> Despite the fact that there’s a growing financial, practice, and ethic urgency associated with the current health care arrangement, our efforts to reform it have been frustratingly piecemeal and slow. We know we have a long way to go still to clarify and strengthen our national health care systems and we know further that professions have a role to play in facilitating the shift to a more equitable and prevention oriented system. </a:t>
            </a:r>
          </a:p>
        </p:txBody>
      </p:sp>
      <p:sp>
        <p:nvSpPr>
          <p:cNvPr id="4" name="Slide Number Placeholder 3"/>
          <p:cNvSpPr>
            <a:spLocks noGrp="1"/>
          </p:cNvSpPr>
          <p:nvPr>
            <p:ph type="sldNum" sz="quarter" idx="10"/>
          </p:nvPr>
        </p:nvSpPr>
        <p:spPr/>
        <p:txBody>
          <a:bodyPr/>
          <a:lstStyle/>
          <a:p>
            <a:fld id="{9CB9FC57-EB04-41D5-B273-1CE2FAD3EA4B}" type="slidenum">
              <a:rPr lang="en-US" smtClean="0"/>
              <a:t>16</a:t>
            </a:fld>
            <a:endParaRPr lang="en-US"/>
          </a:p>
        </p:txBody>
      </p:sp>
    </p:spTree>
    <p:extLst>
      <p:ext uri="{BB962C8B-B14F-4D97-AF65-F5344CB8AC3E}">
        <p14:creationId xmlns:p14="http://schemas.microsoft.com/office/powerpoint/2010/main" val="165062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our attention to the role of social workers in this system…</a:t>
            </a:r>
          </a:p>
        </p:txBody>
      </p:sp>
      <p:sp>
        <p:nvSpPr>
          <p:cNvPr id="4" name="Slide Number Placeholder 3"/>
          <p:cNvSpPr>
            <a:spLocks noGrp="1"/>
          </p:cNvSpPr>
          <p:nvPr>
            <p:ph type="sldNum" sz="quarter" idx="5"/>
          </p:nvPr>
        </p:nvSpPr>
        <p:spPr/>
        <p:txBody>
          <a:bodyPr/>
          <a:lstStyle/>
          <a:p>
            <a:fld id="{F63CA381-2A39-6E40-8D1F-A29F7321DCB3}" type="slidenum">
              <a:rPr lang="en-US" smtClean="0"/>
              <a:t>18</a:t>
            </a:fld>
            <a:endParaRPr lang="en-US"/>
          </a:p>
        </p:txBody>
      </p:sp>
    </p:spTree>
    <p:extLst>
      <p:ext uri="{BB962C8B-B14F-4D97-AF65-F5344CB8AC3E}">
        <p14:creationId xmlns:p14="http://schemas.microsoft.com/office/powerpoint/2010/main" val="937534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Major</a:t>
            </a:r>
            <a:r>
              <a:rPr lang="en-US" baseline="0" dirty="0">
                <a:ea typeface="ＭＳ Ｐゴシック" pitchFamily="34" charset="-128"/>
              </a:rPr>
              <a:t> themes: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ea typeface="ＭＳ Ｐゴシック" pitchFamily="34" charset="-128"/>
              </a:rPr>
              <a:t>Increased number of health social workers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ea typeface="ＭＳ Ｐゴシック" pitchFamily="34" charset="-128"/>
              </a:rPr>
              <a:t>New roles for social work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ea typeface="ＭＳ Ｐゴシック" pitchFamily="34" charset="-128"/>
              </a:rPr>
              <a:t>Need to demonstrate SW impact and value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ea typeface="ＭＳ Ｐゴシック" pitchFamily="34" charset="-128"/>
              </a:rPr>
              <a:t>Sense that SW must address SDOH to fulfill to social justice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Okay, so let’s focus on the present. At this time, Some 35% work in traditional health care settings—hospitals, health centers, etc. That’s a significant minority; however, as you probably know now, as we move more to a public health orientation in the way we view overall population health, we don’t split mental health and substance abuse off on their own any more as if they weren’t part of health care. Thus,  If you add in those employed in mental health and substance abuse hospitals and care—which I urge doing since these areas of practice are now largely integrated in our health care system—the majority of social workers are health social workers. Social work in health is not a niche; it’s the majority practice!!!! </a:t>
            </a:r>
          </a:p>
          <a:p>
            <a:endParaRPr lang="en-US" dirty="0"/>
          </a:p>
          <a:p>
            <a:r>
              <a:rPr lang="en-US" sz="1200" dirty="0"/>
              <a:t>(Bureau of Labor Statistics, 2010)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(Stanhope et al., 2015)</a:t>
            </a:r>
            <a:r>
              <a:rPr lang="en-US" sz="1200" dirty="0"/>
              <a:t> (Weissman, et. al, 2006)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(Whitaker, </a:t>
            </a:r>
            <a:r>
              <a:rPr lang="en-US" sz="1200" dirty="0" err="1"/>
              <a:t>Weismiller</a:t>
            </a:r>
            <a:r>
              <a:rPr lang="en-US" sz="1200" dirty="0"/>
              <a:t>, Clark, &amp; Wilson, 2006)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19</a:t>
            </a:fld>
            <a:endParaRPr lang="en-US"/>
          </a:p>
        </p:txBody>
      </p:sp>
    </p:spTree>
    <p:extLst>
      <p:ext uri="{BB962C8B-B14F-4D97-AF65-F5344CB8AC3E}">
        <p14:creationId xmlns:p14="http://schemas.microsoft.com/office/powerpoint/2010/main" val="80637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work has many different names and types you may have encountered. These reflect our history which I'll briefly mention but I urge you to use the big umbrella and refer to all of it as “health social work”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20</a:t>
            </a:fld>
            <a:endParaRPr lang="en-US"/>
          </a:p>
        </p:txBody>
      </p:sp>
    </p:spTree>
    <p:extLst>
      <p:ext uri="{BB962C8B-B14F-4D97-AF65-F5344CB8AC3E}">
        <p14:creationId xmlns:p14="http://schemas.microsoft.com/office/powerpoint/2010/main" val="1174785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widely known, SW plays multiple</a:t>
            </a:r>
            <a:r>
              <a:rPr lang="en-US" baseline="0" dirty="0"/>
              <a:t> complex roles in medical settings. And more importantly, there is considerable jockeying for position in health settings about who does which tasks. It is a very dynamic environment. </a:t>
            </a:r>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21</a:t>
            </a:fld>
            <a:endParaRPr lang="en-US"/>
          </a:p>
        </p:txBody>
      </p:sp>
    </p:spTree>
    <p:extLst>
      <p:ext uri="{BB962C8B-B14F-4D97-AF65-F5344CB8AC3E}">
        <p14:creationId xmlns:p14="http://schemas.microsoft.com/office/powerpoint/2010/main" val="279066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bit more about what is happening now in the health landscape so we can try to understand what is needed. </a:t>
            </a:r>
          </a:p>
        </p:txBody>
      </p:sp>
      <p:sp>
        <p:nvSpPr>
          <p:cNvPr id="4" name="Slide Number Placeholder 3"/>
          <p:cNvSpPr>
            <a:spLocks noGrp="1"/>
          </p:cNvSpPr>
          <p:nvPr>
            <p:ph type="sldNum" sz="quarter" idx="5"/>
          </p:nvPr>
        </p:nvSpPr>
        <p:spPr/>
        <p:txBody>
          <a:bodyPr/>
          <a:lstStyle/>
          <a:p>
            <a:fld id="{F63CA381-2A39-6E40-8D1F-A29F7321DCB3}" type="slidenum">
              <a:rPr lang="en-US" smtClean="0"/>
              <a:t>3</a:t>
            </a:fld>
            <a:endParaRPr lang="en-US"/>
          </a:p>
        </p:txBody>
      </p:sp>
    </p:spTree>
    <p:extLst>
      <p:ext uri="{BB962C8B-B14F-4D97-AF65-F5344CB8AC3E}">
        <p14:creationId xmlns:p14="http://schemas.microsoft.com/office/powerpoint/2010/main" val="1046737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endParaRPr lang="en-US" dirty="0">
              <a:hlinkClick r:id="rId3"/>
            </a:endParaRPr>
          </a:p>
          <a:p>
            <a:r>
              <a:rPr lang="en-US" dirty="0">
                <a:hlinkClick r:id="rId3"/>
              </a:rPr>
              <a:t>https://www.debeaumont.org/news/2019/meeting-individual-social-needs-falls-short-of-addressing-social-determinants-of-health/</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22</a:t>
            </a:fld>
            <a:endParaRPr lang="en-US"/>
          </a:p>
        </p:txBody>
      </p:sp>
    </p:spTree>
    <p:extLst>
      <p:ext uri="{BB962C8B-B14F-4D97-AF65-F5344CB8AC3E}">
        <p14:creationId xmlns:p14="http://schemas.microsoft.com/office/powerpoint/2010/main" val="200078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strong case to be made that SW is a health profession because of our breadth and depth in promoting human well being, working in health and responding to unmet social needs. This wide lens framing, and the approaches it requires, is what’s known as the public health social work approach. </a:t>
            </a:r>
          </a:p>
        </p:txBody>
      </p:sp>
      <p:sp>
        <p:nvSpPr>
          <p:cNvPr id="4" name="Slide Number Placeholder 3"/>
          <p:cNvSpPr>
            <a:spLocks noGrp="1"/>
          </p:cNvSpPr>
          <p:nvPr>
            <p:ph type="sldNum" sz="quarter" idx="5"/>
          </p:nvPr>
        </p:nvSpPr>
        <p:spPr/>
        <p:txBody>
          <a:bodyPr/>
          <a:lstStyle/>
          <a:p>
            <a:fld id="{F63CA381-2A39-6E40-8D1F-A29F7321DCB3}" type="slidenum">
              <a:rPr lang="en-US" smtClean="0"/>
              <a:t>23</a:t>
            </a:fld>
            <a:endParaRPr lang="en-US"/>
          </a:p>
        </p:txBody>
      </p:sp>
    </p:spTree>
    <p:extLst>
      <p:ext uri="{BB962C8B-B14F-4D97-AF65-F5344CB8AC3E}">
        <p14:creationId xmlns:p14="http://schemas.microsoft.com/office/powerpoint/2010/main" val="3402526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https://www.debeaumont.org/news/2019/meeting-individual-social-needs-falls-short-of-addressing-social-determinants-of-health/</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short hand term for widening the lens and adopting a public health framework for social work can be captured by the terms “public health social work.” In the next section, we describe what this is, where it originated  and what comprises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(Beddoe, 2013)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24</a:t>
            </a:fld>
            <a:endParaRPr lang="en-US"/>
          </a:p>
        </p:txBody>
      </p:sp>
    </p:spTree>
    <p:extLst>
      <p:ext uri="{BB962C8B-B14F-4D97-AF65-F5344CB8AC3E}">
        <p14:creationId xmlns:p14="http://schemas.microsoft.com/office/powerpoint/2010/main" val="123769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working definition of the Group for PHSW Initiatives is above. Note that we refer to it both as a sub-discipline within the larger social work profession but also as a unifying framework relevant to all of social work. Note that we speak to wide lens public health approaches; in this, we include individual, community and population health practices </a:t>
            </a:r>
            <a:r>
              <a:rPr lang="en-US" sz="1200" dirty="0"/>
              <a:t>(Ruth, Sisco, &amp; Marshall, 2016) </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26</a:t>
            </a:fld>
            <a:endParaRPr lang="en-US"/>
          </a:p>
        </p:txBody>
      </p:sp>
    </p:spTree>
    <p:extLst>
      <p:ext uri="{BB962C8B-B14F-4D97-AF65-F5344CB8AC3E}">
        <p14:creationId xmlns:p14="http://schemas.microsoft.com/office/powerpoint/2010/main" val="1304284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The fact is, social work’s origins are in public health. We emerged side by side in the Progressive Era and many—if not most—of our early functions in health care related to public health and to what we now refer to as the “core or essential” skills of public health. The early social workers had a sense of themselves as public health actors. My own mentor, Ruth </a:t>
            </a:r>
            <a:r>
              <a:rPr lang="en-US" dirty="0" err="1">
                <a:ea typeface="ＭＳ Ｐゴシック" pitchFamily="34" charset="-128"/>
              </a:rPr>
              <a:t>Cowin</a:t>
            </a:r>
            <a:r>
              <a:rPr lang="en-US" dirty="0">
                <a:ea typeface="ＭＳ Ｐゴシック" pitchFamily="34" charset="-128"/>
              </a:rPr>
              <a:t>, spoke about being a first responder social worker at the Cocoanut Grove Fire in 1942, where 492 people died. She spoke so eloquently about what we now call disaster response—a core function of public health—and how she and her colleagues at Mass General knew they were working on the outlines of a new form of mental health work that centered on trauma.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ea typeface="ＭＳ Ｐゴシック" pitchFamily="34" charset="-128"/>
              </a:rPr>
            </a:br>
            <a:r>
              <a:rPr lang="en-US" dirty="0">
                <a:ea typeface="ＭＳ Ｐゴシック" pitchFamily="34" charset="-128"/>
              </a:rPr>
              <a:t>Even in hospital social work, there was this </a:t>
            </a:r>
            <a:r>
              <a:rPr lang="en-US" dirty="0" err="1">
                <a:ea typeface="ＭＳ Ｐゴシック" pitchFamily="34" charset="-128"/>
              </a:rPr>
              <a:t>sense,as</a:t>
            </a:r>
            <a:r>
              <a:rPr lang="en-US" dirty="0">
                <a:ea typeface="ＭＳ Ｐゴシック" pitchFamily="34" charset="-128"/>
              </a:rPr>
              <a:t> you can see from the quote, of social work being part of addressing the sociologic side of illness, something that was considered both important and necessary enough to create a whole profession around.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27</a:t>
            </a:fld>
            <a:endParaRPr lang="en-US"/>
          </a:p>
        </p:txBody>
      </p:sp>
    </p:spTree>
    <p:extLst>
      <p:ext uri="{BB962C8B-B14F-4D97-AF65-F5344CB8AC3E}">
        <p14:creationId xmlns:p14="http://schemas.microsoft.com/office/powerpoint/2010/main" val="869035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Hopkins uttered this famous statement when he was </a:t>
            </a:r>
            <a:r>
              <a:rPr lang="en-US" sz="1200" u="none" strike="noStrike" kern="1200" baseline="0" dirty="0">
                <a:solidFill>
                  <a:schemeClr val="tx1"/>
                </a:solidFill>
                <a:ea typeface="+mn-ea"/>
                <a:cs typeface="+mn-cs"/>
              </a:rPr>
              <a:t> director of the New</a:t>
            </a:r>
          </a:p>
          <a:p>
            <a:r>
              <a:rPr lang="en-US" sz="1200" u="none" strike="noStrike" kern="1200" baseline="0" dirty="0">
                <a:solidFill>
                  <a:schemeClr val="tx1"/>
                </a:solidFill>
                <a:ea typeface="+mn-ea"/>
                <a:cs typeface="+mn-cs"/>
              </a:rPr>
              <a:t>York Tuberculosis Society. </a:t>
            </a:r>
            <a:endParaRPr lang="en-US" dirty="0"/>
          </a:p>
          <a:p>
            <a:r>
              <a:rPr lang="en-US" dirty="0"/>
              <a:t>Hopkins , who went on to become FDR’s senior advisor, was a social worker and an architect of the new deal. In fact, many social workers were integrated into the highest levels of federal leadership and helped to create what we now think of as our modern social welfare state. Chief among them were people who were public health social workers. </a:t>
            </a:r>
          </a:p>
        </p:txBody>
      </p:sp>
      <p:sp>
        <p:nvSpPr>
          <p:cNvPr id="4" name="Slide Number Placeholder 3"/>
          <p:cNvSpPr>
            <a:spLocks noGrp="1"/>
          </p:cNvSpPr>
          <p:nvPr>
            <p:ph type="sldNum" sz="quarter" idx="10"/>
          </p:nvPr>
        </p:nvSpPr>
        <p:spPr/>
        <p:txBody>
          <a:bodyPr/>
          <a:lstStyle/>
          <a:p>
            <a:fld id="{06CC52A7-8A2E-4672-AE54-A222E72A9366}" type="slidenum">
              <a:rPr lang="en-US" smtClean="0"/>
              <a:t>28</a:t>
            </a:fld>
            <a:endParaRPr lang="en-US"/>
          </a:p>
        </p:txBody>
      </p:sp>
    </p:spTree>
    <p:extLst>
      <p:ext uri="{BB962C8B-B14F-4D97-AF65-F5344CB8AC3E}">
        <p14:creationId xmlns:p14="http://schemas.microsoft.com/office/powerpoint/2010/main" val="898858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work-led Children’s Bureau efforts led to 50% decrease in infant mortality </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29</a:t>
            </a:fld>
            <a:endParaRPr lang="en-US"/>
          </a:p>
        </p:txBody>
      </p:sp>
    </p:spTree>
    <p:extLst>
      <p:ext uri="{BB962C8B-B14F-4D97-AF65-F5344CB8AC3E}">
        <p14:creationId xmlns:p14="http://schemas.microsoft.com/office/powerpoint/2010/main" val="1701494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there were successes, political attacks against social workers—calling them communists, suffragists and socialists for wanting to craft a more just society-- made many social workers, including PHSWs, more cautious. What started as a social determinants of health campaign-the infant and maternal morbidity reduction campaigns, led by social workers—achieved great success when the </a:t>
            </a:r>
            <a:r>
              <a:rPr lang="en-US" dirty="0" err="1"/>
              <a:t>Childrens</a:t>
            </a:r>
            <a:r>
              <a:rPr lang="en-US" dirty="0"/>
              <a:t>’ Bureau was established. But almost immediately after it was developed, it started coming under attack and the social justice work in the community grew more limited, careful and conservative. As the 20</a:t>
            </a:r>
            <a:r>
              <a:rPr lang="en-US" baseline="30000" dirty="0"/>
              <a:t>th</a:t>
            </a:r>
            <a:r>
              <a:rPr lang="en-US" dirty="0"/>
              <a:t> century went on, PHSW got integrated into many arenas and as long as there was federal leadership by social workers to protect these efforts, they flourished, even though it was a minority practice. After the 1960s, discussion of PHSW slows and then finally trickles away in the 80s/90s as clinical practice consolidates its majority in the field and establishes SW as a “mental health profession” dedicated to treatment. This isn’t to say that no community or public health work remains, it does. It’s just that after a certain point, it’s not championed, it has no leaders, people stop writing about it in social work and the idea of an integrated practice begins to draft away. However, the need for an integrated practice of social work/social welfare and public health doesn’t not go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e.g. not much written about PHSW in AJPH after the 1960s</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30</a:t>
            </a:fld>
            <a:endParaRPr lang="en-US"/>
          </a:p>
        </p:txBody>
      </p:sp>
    </p:spTree>
    <p:extLst>
      <p:ext uri="{BB962C8B-B14F-4D97-AF65-F5344CB8AC3E}">
        <p14:creationId xmlns:p14="http://schemas.microsoft.com/office/powerpoint/2010/main" val="662707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PHSW prevails throughout the 20</a:t>
            </a:r>
            <a:r>
              <a:rPr lang="en-US" baseline="30000" dirty="0"/>
              <a:t>th</a:t>
            </a:r>
            <a:r>
              <a:rPr lang="en-US" dirty="0"/>
              <a:t> century, not because it is the most numerically dominant form of practice, but because of the outstanding leadership shown by PHSWs who, beginning with the  Maternal and Child Health Bureau, straight through to the 1980s, stayed in federal government  and promoted the practice and protected funding streams. As the old guard left however, and as social work practice was drawn toward a  predominantly clinical model of practice, the history, focus, and funding for PHSW decreased. </a:t>
            </a:r>
          </a:p>
        </p:txBody>
      </p:sp>
      <p:sp>
        <p:nvSpPr>
          <p:cNvPr id="4" name="Slide Number Placeholder 3"/>
          <p:cNvSpPr>
            <a:spLocks noGrp="1"/>
          </p:cNvSpPr>
          <p:nvPr>
            <p:ph type="sldNum" sz="quarter" idx="5"/>
          </p:nvPr>
        </p:nvSpPr>
        <p:spPr/>
        <p:txBody>
          <a:bodyPr/>
          <a:lstStyle/>
          <a:p>
            <a:fld id="{F63CA381-2A39-6E40-8D1F-A29F7321DCB3}" type="slidenum">
              <a:rPr lang="en-US" smtClean="0"/>
              <a:t>31</a:t>
            </a:fld>
            <a:endParaRPr lang="en-US"/>
          </a:p>
        </p:txBody>
      </p:sp>
    </p:spTree>
    <p:extLst>
      <p:ext uri="{BB962C8B-B14F-4D97-AF65-F5344CB8AC3E}">
        <p14:creationId xmlns:p14="http://schemas.microsoft.com/office/powerpoint/2010/main" val="1246969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For a fascinating look at one area, check out the Maternal and Child Health Bureau timeline.  </a:t>
            </a:r>
            <a:r>
              <a:rPr lang="en-US" dirty="0">
                <a:hlinkClick r:id="rId3"/>
              </a:rPr>
              <a:t>https://mchb.hrsa.gov/about/timeline/index.asp</a:t>
            </a:r>
            <a:r>
              <a:rPr lang="en-US" sz="1200" kern="1200" dirty="0">
                <a:solidFill>
                  <a:schemeClr val="tx1"/>
                </a:solidFill>
                <a:effectLst/>
                <a:ea typeface="+mn-ea"/>
                <a:cs typeface="+mn-cs"/>
              </a:rPr>
              <a:t> Many long-term MCH training programs were established soon after the MCH departments in schools of public health, including Public Health Social Work (1948)</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32</a:t>
            </a:fld>
            <a:endParaRPr lang="en-US"/>
          </a:p>
        </p:txBody>
      </p:sp>
    </p:spTree>
    <p:extLst>
      <p:ext uri="{BB962C8B-B14F-4D97-AF65-F5344CB8AC3E}">
        <p14:creationId xmlns:p14="http://schemas.microsoft.com/office/powerpoint/2010/main" val="422013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This is what it all feels like on the ground as you're trying to help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I like this quote because I think it captures something we all know about the non-system in which we work here in the US. We have a health care system riddled with inequalities and inefficiencies. It is now common knowledge that the US spends more on health care than any other country, close to 20% of the GDP, yet the results of the investment are unclear and by any measure—equity, efficiency, access, it appears that health care progress as we came to expect it in the 20</a:t>
            </a:r>
            <a:r>
              <a:rPr lang="en-US" baseline="30000" dirty="0">
                <a:ea typeface="ＭＳ Ｐゴシック" pitchFamily="34" charset="-128"/>
              </a:rPr>
              <a:t>th</a:t>
            </a:r>
            <a:r>
              <a:rPr lang="en-US" dirty="0">
                <a:ea typeface="ＭＳ Ｐゴシック" pitchFamily="34" charset="-128"/>
              </a:rPr>
              <a:t> century, has stalled. We rank poorly in comparison with other nations on nearly every measure of health status: 50</a:t>
            </a:r>
            <a:r>
              <a:rPr lang="en-US" baseline="30000" dirty="0">
                <a:ea typeface="ＭＳ Ｐゴシック" pitchFamily="34" charset="-128"/>
              </a:rPr>
              <a:t>th</a:t>
            </a:r>
            <a:r>
              <a:rPr lang="en-US" dirty="0">
                <a:ea typeface="ＭＳ Ｐゴシック" pitchFamily="34" charset="-128"/>
              </a:rPr>
              <a:t> and 47</a:t>
            </a:r>
            <a:r>
              <a:rPr lang="en-US" baseline="30000" dirty="0">
                <a:ea typeface="ＭＳ Ｐゴシック" pitchFamily="34" charset="-128"/>
              </a:rPr>
              <a:t>th</a:t>
            </a:r>
            <a:r>
              <a:rPr lang="en-US" dirty="0">
                <a:ea typeface="ＭＳ Ｐゴシック" pitchFamily="34" charset="-128"/>
              </a:rPr>
              <a:t> on infant mortality and life expectancy respectively.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4</a:t>
            </a:fld>
            <a:endParaRPr lang="en-US"/>
          </a:p>
        </p:txBody>
      </p:sp>
    </p:spTree>
    <p:extLst>
      <p:ext uri="{BB962C8B-B14F-4D97-AF65-F5344CB8AC3E}">
        <p14:creationId xmlns:p14="http://schemas.microsoft.com/office/powerpoint/2010/main" val="51517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(Cederbaum, Ross, Ruth, &amp; Keefe, 2018) (Ruth &amp; Marshall, 2017) </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33</a:t>
            </a:fld>
            <a:endParaRPr lang="en-US" dirty="0"/>
          </a:p>
        </p:txBody>
      </p:sp>
    </p:spTree>
    <p:extLst>
      <p:ext uri="{BB962C8B-B14F-4D97-AF65-F5344CB8AC3E}">
        <p14:creationId xmlns:p14="http://schemas.microsoft.com/office/powerpoint/2010/main" val="1103651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Public health helps you focus on ROOT CAUSES; see excellent article by </a:t>
            </a:r>
            <a:r>
              <a:rPr lang="en-US" dirty="0" err="1"/>
              <a:t>Bravemen</a:t>
            </a:r>
            <a:r>
              <a:rPr lang="en-US" dirty="0"/>
              <a:t> &amp; Gottlieb (2011) on addressing cause of causes</a:t>
            </a:r>
            <a:r>
              <a:rPr lang="en-US" dirty="0">
                <a:hlinkClick r:id="rId3"/>
              </a:rPr>
              <a:t>….https://www.ncbi.nlm.nih.gov/pmc/articles/PMC3863696/</a:t>
            </a:r>
            <a:r>
              <a:rPr lang="en-US" dirty="0"/>
              <a:t> </a:t>
            </a:r>
          </a:p>
          <a:p>
            <a:pPr marL="0" indent="0">
              <a:buNone/>
            </a:pPr>
            <a:r>
              <a:rPr lang="en-US" dirty="0"/>
              <a:t>Public health social work: important base for new high-impact health social work by:</a:t>
            </a:r>
          </a:p>
          <a:p>
            <a:pPr marL="457200" indent="-457200">
              <a:buFont typeface="+mj-lt"/>
              <a:buAutoNum type="arabicPeriod"/>
            </a:pPr>
            <a:r>
              <a:rPr lang="en-US" dirty="0"/>
              <a:t>Providing century’s worth of experience in how to broadly marry clinical, intermediate &amp; population approaches for greater SW impact </a:t>
            </a:r>
          </a:p>
          <a:p>
            <a:pPr marL="457200" indent="-457200">
              <a:buFont typeface="+mj-lt"/>
              <a:buAutoNum type="arabicPeriod"/>
            </a:pPr>
            <a:r>
              <a:rPr lang="en-US" dirty="0"/>
              <a:t>Serving as inter-professional bridge between public health &amp;  social work/welfare</a:t>
            </a:r>
          </a:p>
          <a:p>
            <a:pPr marL="457200" indent="-457200">
              <a:buFont typeface="+mj-lt"/>
              <a:buAutoNum type="arabicPeriod"/>
            </a:pPr>
            <a:r>
              <a:rPr lang="en-US" dirty="0"/>
              <a:t>Addressing unmet social needs and social determinants of health by changing conditions of society, not just individual efforts </a:t>
            </a:r>
          </a:p>
        </p:txBody>
      </p:sp>
      <p:sp>
        <p:nvSpPr>
          <p:cNvPr id="4" name="Slide Number Placeholder 3"/>
          <p:cNvSpPr>
            <a:spLocks noGrp="1"/>
          </p:cNvSpPr>
          <p:nvPr>
            <p:ph type="sldNum" sz="quarter" idx="10"/>
          </p:nvPr>
        </p:nvSpPr>
        <p:spPr/>
        <p:txBody>
          <a:bodyPr/>
          <a:lstStyle/>
          <a:p>
            <a:fld id="{F63CA381-2A39-6E40-8D1F-A29F7321DCB3}" type="slidenum">
              <a:rPr lang="en-US" smtClean="0"/>
              <a:t>34</a:t>
            </a:fld>
            <a:endParaRPr lang="en-US"/>
          </a:p>
        </p:txBody>
      </p:sp>
    </p:spTree>
    <p:extLst>
      <p:ext uri="{BB962C8B-B14F-4D97-AF65-F5344CB8AC3E}">
        <p14:creationId xmlns:p14="http://schemas.microsoft.com/office/powerpoint/2010/main" val="1906614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36</a:t>
            </a:fld>
            <a:endParaRPr lang="en-US"/>
          </a:p>
        </p:txBody>
      </p:sp>
    </p:spTree>
    <p:extLst>
      <p:ext uri="{BB962C8B-B14F-4D97-AF65-F5344CB8AC3E}">
        <p14:creationId xmlns:p14="http://schemas.microsoft.com/office/powerpoint/2010/main" val="511152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PH and SW share “origins stores” and have worked collaboratively over the decades, they are not the same practice. The point of these charts is to give you a sense of how these are differentiated, and why both are necessary</a:t>
            </a:r>
            <a:r>
              <a:rPr lang="en-US" baseline="0" dirty="0"/>
              <a:t> components of 21</a:t>
            </a:r>
            <a:r>
              <a:rPr lang="en-US" baseline="30000" dirty="0"/>
              <a:t>st</a:t>
            </a:r>
            <a:r>
              <a:rPr lang="en-US" baseline="0" dirty="0"/>
              <a:t> century practice and why they should be linked. We begin with basic definitions. </a:t>
            </a:r>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38</a:t>
            </a:fld>
            <a:endParaRPr lang="en-US"/>
          </a:p>
        </p:txBody>
      </p:sp>
    </p:spTree>
    <p:extLst>
      <p:ext uri="{BB962C8B-B14F-4D97-AF65-F5344CB8AC3E}">
        <p14:creationId xmlns:p14="http://schemas.microsoft.com/office/powerpoint/2010/main" val="2008758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current public health system views almost all of the systems in which social workers practice as part of it. Here’s a graphic </a:t>
            </a:r>
          </a:p>
        </p:txBody>
      </p:sp>
      <p:sp>
        <p:nvSpPr>
          <p:cNvPr id="4" name="Slide Number Placeholder 3"/>
          <p:cNvSpPr>
            <a:spLocks noGrp="1"/>
          </p:cNvSpPr>
          <p:nvPr>
            <p:ph type="sldNum" sz="quarter" idx="5"/>
          </p:nvPr>
        </p:nvSpPr>
        <p:spPr/>
        <p:txBody>
          <a:bodyPr/>
          <a:lstStyle/>
          <a:p>
            <a:fld id="{F63CA381-2A39-6E40-8D1F-A29F7321DCB3}" type="slidenum">
              <a:rPr lang="en-US" smtClean="0"/>
              <a:t>39</a:t>
            </a:fld>
            <a:endParaRPr lang="en-US"/>
          </a:p>
        </p:txBody>
      </p:sp>
    </p:spTree>
    <p:extLst>
      <p:ext uri="{BB962C8B-B14F-4D97-AF65-F5344CB8AC3E}">
        <p14:creationId xmlns:p14="http://schemas.microsoft.com/office/powerpoint/2010/main" val="3193443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40</a:t>
            </a:fld>
            <a:endParaRPr lang="en-US" dirty="0"/>
          </a:p>
        </p:txBody>
      </p:sp>
    </p:spTree>
    <p:extLst>
      <p:ext uri="{BB962C8B-B14F-4D97-AF65-F5344CB8AC3E}">
        <p14:creationId xmlns:p14="http://schemas.microsoft.com/office/powerpoint/2010/main" val="605573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I not a comprehensive list of social work or public health theories </a:t>
            </a:r>
          </a:p>
        </p:txBody>
      </p:sp>
      <p:sp>
        <p:nvSpPr>
          <p:cNvPr id="4" name="Slide Number Placeholder 3"/>
          <p:cNvSpPr>
            <a:spLocks noGrp="1"/>
          </p:cNvSpPr>
          <p:nvPr>
            <p:ph type="sldNum" sz="quarter" idx="5"/>
          </p:nvPr>
        </p:nvSpPr>
        <p:spPr/>
        <p:txBody>
          <a:bodyPr/>
          <a:lstStyle/>
          <a:p>
            <a:fld id="{F63CA381-2A39-6E40-8D1F-A29F7321DCB3}" type="slidenum">
              <a:rPr lang="en-US" smtClean="0"/>
              <a:t>42</a:t>
            </a:fld>
            <a:endParaRPr lang="en-US"/>
          </a:p>
        </p:txBody>
      </p:sp>
    </p:spTree>
    <p:extLst>
      <p:ext uri="{BB962C8B-B14F-4D97-AF65-F5344CB8AC3E}">
        <p14:creationId xmlns:p14="http://schemas.microsoft.com/office/powerpoint/2010/main" val="2908400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recognize aspects of macro practice may be more preventative but the bulk of social work is not macro practice </a:t>
            </a:r>
          </a:p>
          <a:p>
            <a:r>
              <a:rPr lang="en-US" baseline="0" dirty="0"/>
              <a:t>We also recognize that public health works in the community to connect systems to people. </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43</a:t>
            </a:fld>
            <a:endParaRPr lang="en-US"/>
          </a:p>
        </p:txBody>
      </p:sp>
    </p:spTree>
    <p:extLst>
      <p:ext uri="{BB962C8B-B14F-4D97-AF65-F5344CB8AC3E}">
        <p14:creationId xmlns:p14="http://schemas.microsoft.com/office/powerpoint/2010/main" val="1148921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PHSW aims to improve social work’s impact on individual </a:t>
            </a:r>
            <a:r>
              <a:rPr lang="en-US" i="1" dirty="0"/>
              <a:t>and</a:t>
            </a:r>
            <a:r>
              <a:rPr lang="en-US" dirty="0"/>
              <a:t> population health through: </a:t>
            </a:r>
          </a:p>
          <a:p>
            <a:pPr lvl="0"/>
            <a:r>
              <a:rPr lang="en-US" sz="1200" dirty="0"/>
              <a:t>Use of epidemiologically-informed approaches</a:t>
            </a:r>
          </a:p>
          <a:p>
            <a:pPr lvl="0"/>
            <a:r>
              <a:rPr lang="en-US" sz="1200" dirty="0"/>
              <a:t>Focus on vulnerable sub-populations &amp; health injustice</a:t>
            </a:r>
          </a:p>
          <a:p>
            <a:pPr lvl="0"/>
            <a:r>
              <a:rPr lang="en-US" sz="1200" dirty="0"/>
              <a:t>Addressing social &amp; macro determinants that shape health </a:t>
            </a:r>
          </a:p>
          <a:p>
            <a:pPr lvl="0"/>
            <a:r>
              <a:rPr lang="en-US" sz="1200" dirty="0"/>
              <a:t>Emphasis on prevention </a:t>
            </a:r>
          </a:p>
          <a:p>
            <a:pPr lvl="0"/>
            <a:r>
              <a:rPr lang="en-US" sz="1200" dirty="0"/>
              <a:t>Use of multi-level intervention—from individual to systems—to impact &amp; improve health </a:t>
            </a:r>
          </a:p>
          <a:p>
            <a:pPr lvl="0"/>
            <a:r>
              <a:rPr lang="en-US" sz="1200" dirty="0"/>
              <a:t>Cross-sectoral, inter-professional, &amp; transdisciplinary collaborations </a:t>
            </a:r>
          </a:p>
          <a:p>
            <a:pPr lvl="0"/>
            <a:r>
              <a:rPr lang="en-US" sz="1200" dirty="0"/>
              <a:t>Advocacy for systems, environmental, &amp; structural changes in conditions that affect health </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46</a:t>
            </a:fld>
            <a:endParaRPr lang="en-US"/>
          </a:p>
        </p:txBody>
      </p:sp>
    </p:spTree>
    <p:extLst>
      <p:ext uri="{BB962C8B-B14F-4D97-AF65-F5344CB8AC3E}">
        <p14:creationId xmlns:p14="http://schemas.microsoft.com/office/powerpoint/2010/main" val="865351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Component Model rough &amp; simplistic, but gets the point across! </a:t>
            </a:r>
          </a:p>
          <a:p>
            <a:r>
              <a:rPr lang="en-US" dirty="0"/>
              <a:t>As public health has included more community health workers and other community based type clinical service extenders, it has begun to approach the integrated PHSW model, but alas, without the social workers as the primary labor force. (Although some social workers are deeply involved in helped develop the CHW workforce). </a:t>
            </a:r>
          </a:p>
        </p:txBody>
      </p:sp>
      <p:sp>
        <p:nvSpPr>
          <p:cNvPr id="4" name="Slide Number Placeholder 3"/>
          <p:cNvSpPr>
            <a:spLocks noGrp="1"/>
          </p:cNvSpPr>
          <p:nvPr>
            <p:ph type="sldNum" sz="quarter" idx="5"/>
          </p:nvPr>
        </p:nvSpPr>
        <p:spPr/>
        <p:txBody>
          <a:bodyPr/>
          <a:lstStyle/>
          <a:p>
            <a:fld id="{F63CA381-2A39-6E40-8D1F-A29F7321DCB3}" type="slidenum">
              <a:rPr lang="en-US" smtClean="0"/>
              <a:t>47</a:t>
            </a:fld>
            <a:endParaRPr lang="en-US"/>
          </a:p>
        </p:txBody>
      </p:sp>
    </p:spTree>
    <p:extLst>
      <p:ext uri="{BB962C8B-B14F-4D97-AF65-F5344CB8AC3E}">
        <p14:creationId xmlns:p14="http://schemas.microsoft.com/office/powerpoint/2010/main" val="246447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definitions of health: </a:t>
            </a:r>
          </a:p>
          <a:p>
            <a:endParaRPr lang="en-US" dirty="0"/>
          </a:p>
          <a:p>
            <a:r>
              <a:rPr lang="en-US" dirty="0"/>
              <a:t>Medical Model Issues: See Farr &amp; </a:t>
            </a:r>
            <a:r>
              <a:rPr lang="en-US" dirty="0" err="1"/>
              <a:t>Appley</a:t>
            </a:r>
            <a:r>
              <a:rPr lang="en-US" dirty="0"/>
              <a:t> (2017) </a:t>
            </a:r>
            <a:r>
              <a:rPr lang="en-US" dirty="0">
                <a:hlinkClick r:id="rId3"/>
              </a:rPr>
              <a:t>https://www.ncbi.nlm.nih.gov/pmc/articles/PMC5746722/</a:t>
            </a:r>
            <a:r>
              <a:rPr lang="en-US" dirty="0"/>
              <a:t> </a:t>
            </a:r>
          </a:p>
          <a:p>
            <a:endParaRPr lang="en-US" dirty="0"/>
          </a:p>
          <a:p>
            <a:r>
              <a:rPr lang="en-US" dirty="0"/>
              <a:t>Holistic/Wellness: Although this definition has positive elements that have kept it in active use for decades, it has significant shortcomings that limit its usefulness. For example, emphasis on “complete” well-being fails to capture the longevity and high functioning of many individuals living with chronic conditions and disabilities. There are many critiques by gerontologists and disability experts on the limitations of both holistic and wellness models. Note all of these are what is known as absolutist. Everyone’s health is defined the same way. More recent critiques speak to relative health, reflecting differences in communities, populations, age groups etc. </a:t>
            </a:r>
            <a:r>
              <a:rPr lang="en-US" sz="1200" kern="1200" dirty="0">
                <a:solidFill>
                  <a:schemeClr val="tx1"/>
                </a:solidFill>
                <a:effectLst/>
                <a:ea typeface="+mn-ea"/>
                <a:cs typeface="+mn-cs"/>
              </a:rPr>
              <a:t>For instance, the WHO definition of health as complete wellbeing doesn’t fit those who are cancer survivors or people in recovery. </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a:t>
            </a:fld>
            <a:endParaRPr lang="en-US"/>
          </a:p>
        </p:txBody>
      </p:sp>
    </p:spTree>
    <p:extLst>
      <p:ext uri="{BB962C8B-B14F-4D97-AF65-F5344CB8AC3E}">
        <p14:creationId xmlns:p14="http://schemas.microsoft.com/office/powerpoint/2010/main" val="1628518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profession can survive without describing its greater impact at this time. SW profession must be able to tell a coherent story about its impact in and across the health systems. The new Social Work Health Impact Model helps to frame this conversation, highlighting the contributions of all levels of social work and emphasizing the need for a more PHSW. </a:t>
            </a:r>
          </a:p>
        </p:txBody>
      </p:sp>
      <p:sp>
        <p:nvSpPr>
          <p:cNvPr id="4" name="Slide Number Placeholder 3"/>
          <p:cNvSpPr>
            <a:spLocks noGrp="1"/>
          </p:cNvSpPr>
          <p:nvPr>
            <p:ph type="sldNum" sz="quarter" idx="5"/>
          </p:nvPr>
        </p:nvSpPr>
        <p:spPr/>
        <p:txBody>
          <a:bodyPr/>
          <a:lstStyle/>
          <a:p>
            <a:fld id="{F63CA381-2A39-6E40-8D1F-A29F7321DCB3}" type="slidenum">
              <a:rPr lang="en-US" smtClean="0"/>
              <a:t>49</a:t>
            </a:fld>
            <a:endParaRPr lang="en-US"/>
          </a:p>
        </p:txBody>
      </p:sp>
    </p:spTree>
    <p:extLst>
      <p:ext uri="{BB962C8B-B14F-4D97-AF65-F5344CB8AC3E}">
        <p14:creationId xmlns:p14="http://schemas.microsoft.com/office/powerpoint/2010/main" val="4060813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pPr marL="457200" indent="-457200">
              <a:buFont typeface="+mj-lt"/>
              <a:buAutoNum type="arabicPeriod"/>
            </a:pPr>
            <a:endParaRPr lang="en-US" dirty="0"/>
          </a:p>
          <a:p>
            <a:pPr marL="457200" indent="-457200">
              <a:buFont typeface="+mj-lt"/>
              <a:buAutoNum type="arabicPeriod"/>
            </a:pPr>
            <a:r>
              <a:rPr lang="en-US" dirty="0"/>
              <a:t>Grasp implications of social determinants of health model; if health is broadly determined, &amp; social workers are engaged across most of society’s social welfare systems, then</a:t>
            </a:r>
            <a:r>
              <a:rPr lang="en-US" i="1" dirty="0"/>
              <a:t> </a:t>
            </a:r>
            <a:r>
              <a:rPr lang="en-US" b="1" i="1" dirty="0"/>
              <a:t>all social work is health social work</a:t>
            </a:r>
          </a:p>
          <a:p>
            <a:pPr marL="457200" indent="-457200">
              <a:buFont typeface="+mj-lt"/>
              <a:buAutoNum type="arabicPeriod"/>
            </a:pPr>
            <a:r>
              <a:rPr lang="en-US" dirty="0"/>
              <a:t>Educate broadly using </a:t>
            </a:r>
            <a:r>
              <a:rPr lang="en-US" b="1" dirty="0"/>
              <a:t>Social Work in Health Pyramid: </a:t>
            </a:r>
            <a:r>
              <a:rPr lang="en-US" dirty="0"/>
              <a:t>most social workers primarily educated at “tip” of the, limiting abilities to work/collaborate/lead at other levels</a:t>
            </a:r>
          </a:p>
          <a:p>
            <a:pPr marL="457200" indent="-457200">
              <a:buFont typeface="+mj-lt"/>
              <a:buAutoNum type="arabicPeriod"/>
            </a:pPr>
            <a:r>
              <a:rPr lang="en-US" dirty="0"/>
              <a:t>Recalibrate SW curriculum to focus on broader model of practice that links clinical skills to wide-lens public health approaches; embrace PH approaches in all domains  </a:t>
            </a:r>
          </a:p>
          <a:p>
            <a:pPr marL="457200" indent="-457200">
              <a:buFont typeface="+mj-lt"/>
              <a:buAutoNum type="arabicPeriod"/>
            </a:pPr>
            <a:r>
              <a:rPr lang="en-US" dirty="0"/>
              <a:t>Conceptualize, measure, fund </a:t>
            </a:r>
            <a:r>
              <a:rPr lang="en-US" b="1" i="1" dirty="0"/>
              <a:t>public health social work </a:t>
            </a:r>
            <a:r>
              <a:rPr lang="en-US" dirty="0"/>
              <a:t>education, evaluation, workforce development</a:t>
            </a:r>
            <a:endParaRPr lang="en-US" b="1" i="1" dirty="0"/>
          </a:p>
          <a:p>
            <a:r>
              <a:rPr lang="en-US" dirty="0"/>
              <a:t> be </a:t>
            </a:r>
            <a:r>
              <a:rPr lang="en-US" dirty="0" err="1"/>
              <a:t>phsw</a:t>
            </a:r>
            <a:r>
              <a:rPr lang="en-US" dirty="0"/>
              <a:t> but clinical interventions must be connected to three bottom levels of</a:t>
            </a:r>
            <a:r>
              <a:rPr lang="en-US" baseline="0" dirty="0"/>
              <a:t> prevention, systems work, macro efforts to address SDOH.</a:t>
            </a:r>
          </a:p>
          <a:p>
            <a:endParaRPr lang="en-US" baseline="0" dirty="0"/>
          </a:p>
          <a:p>
            <a:r>
              <a:rPr lang="en-US" baseline="0" dirty="0"/>
              <a:t>When addressing climate change happens at the systems level and SDOH </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50</a:t>
            </a:fld>
            <a:endParaRPr lang="en-US"/>
          </a:p>
        </p:txBody>
      </p:sp>
    </p:spTree>
    <p:extLst>
      <p:ext uri="{BB962C8B-B14F-4D97-AF65-F5344CB8AC3E}">
        <p14:creationId xmlns:p14="http://schemas.microsoft.com/office/powerpoint/2010/main" val="314494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“goods” that come from integrating wide lens public health approaches into practice. Although the system appears to reward more limited forms of practice, the post ACA era is ripe for innovation. </a:t>
            </a:r>
          </a:p>
          <a:p>
            <a:endParaRPr lang="en-US" dirty="0"/>
          </a:p>
          <a:p>
            <a:r>
              <a:rPr lang="en-US" b="1" dirty="0"/>
              <a:t>PHSW-enriched practice:  </a:t>
            </a:r>
            <a:r>
              <a:rPr lang="en-US" dirty="0"/>
              <a:t>Links clinical skills to public health approaches &amp; focuses SW’s role on greater impact efforts to address SDOH</a:t>
            </a:r>
          </a:p>
          <a:p>
            <a:r>
              <a:rPr lang="en-US" b="1" dirty="0"/>
              <a:t>All social work is health: </a:t>
            </a:r>
            <a:r>
              <a:rPr lang="en-US" dirty="0"/>
              <a:t>Health is broadly determined; social workers work across society’s social welfare, social development, and health systems; practitioners either work directly in health or on the social determinants of health</a:t>
            </a:r>
          </a:p>
          <a:p>
            <a:r>
              <a:rPr lang="en-US" b="1" dirty="0"/>
              <a:t>SW Education recalibration: I</a:t>
            </a:r>
            <a:r>
              <a:rPr lang="en-US" dirty="0"/>
              <a:t>ntegration of PH skills into SW education can strengthen practitioners’ readiness to participate in and lead prevention, transdisciplinary collaboration, epidemiologically-informed efforts to address SDOH, &amp; advocacy to change social conditions</a:t>
            </a:r>
          </a:p>
          <a:p>
            <a:r>
              <a:rPr lang="en-US" b="1" dirty="0"/>
              <a:t>Intentional infusion of wide-lens approaches across all levels of practice: </a:t>
            </a:r>
            <a:r>
              <a:rPr lang="en-US" dirty="0"/>
              <a:t>Social work visibility, value, collaborative potential, and impact increase through integration of PHSW </a:t>
            </a:r>
            <a:endParaRPr lang="en-US" b="1" dirty="0"/>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51</a:t>
            </a:fld>
            <a:endParaRPr lang="en-US"/>
          </a:p>
        </p:txBody>
      </p:sp>
    </p:spTree>
    <p:extLst>
      <p:ext uri="{BB962C8B-B14F-4D97-AF65-F5344CB8AC3E}">
        <p14:creationId xmlns:p14="http://schemas.microsoft.com/office/powerpoint/2010/main" val="1812068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52</a:t>
            </a:fld>
            <a:endParaRPr lang="en-US"/>
          </a:p>
        </p:txBody>
      </p:sp>
    </p:spTree>
    <p:extLst>
      <p:ext uri="{BB962C8B-B14F-4D97-AF65-F5344CB8AC3E}">
        <p14:creationId xmlns:p14="http://schemas.microsoft.com/office/powerpoint/2010/main" val="1526292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consult ALPS documents: both MSW/MPH Handbook and PHSW Toolkit teach about competency integration </a:t>
            </a:r>
          </a:p>
        </p:txBody>
      </p:sp>
      <p:sp>
        <p:nvSpPr>
          <p:cNvPr id="4" name="Slide Number Placeholder 3"/>
          <p:cNvSpPr>
            <a:spLocks noGrp="1"/>
          </p:cNvSpPr>
          <p:nvPr>
            <p:ph type="sldNum" sz="quarter" idx="5"/>
          </p:nvPr>
        </p:nvSpPr>
        <p:spPr/>
        <p:txBody>
          <a:bodyPr/>
          <a:lstStyle/>
          <a:p>
            <a:fld id="{F63CA381-2A39-6E40-8D1F-A29F7321DCB3}" type="slidenum">
              <a:rPr lang="en-US" smtClean="0"/>
              <a:t>54</a:t>
            </a:fld>
            <a:endParaRPr lang="en-US"/>
          </a:p>
        </p:txBody>
      </p:sp>
    </p:spTree>
    <p:extLst>
      <p:ext uri="{BB962C8B-B14F-4D97-AF65-F5344CB8AC3E}">
        <p14:creationId xmlns:p14="http://schemas.microsoft.com/office/powerpoint/2010/main" val="1693636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consult ALPS documents: both MSW/MPH Handbook and PHSW Toolkit teach about competency integration </a:t>
            </a:r>
          </a:p>
        </p:txBody>
      </p:sp>
      <p:sp>
        <p:nvSpPr>
          <p:cNvPr id="4" name="Slide Number Placeholder 3"/>
          <p:cNvSpPr>
            <a:spLocks noGrp="1"/>
          </p:cNvSpPr>
          <p:nvPr>
            <p:ph type="sldNum" sz="quarter" idx="5"/>
          </p:nvPr>
        </p:nvSpPr>
        <p:spPr/>
        <p:txBody>
          <a:bodyPr/>
          <a:lstStyle/>
          <a:p>
            <a:fld id="{F63CA381-2A39-6E40-8D1F-A29F7321DCB3}" type="slidenum">
              <a:rPr lang="en-US" smtClean="0"/>
              <a:t>55</a:t>
            </a:fld>
            <a:endParaRPr lang="en-US"/>
          </a:p>
        </p:txBody>
      </p:sp>
    </p:spTree>
    <p:extLst>
      <p:ext uri="{BB962C8B-B14F-4D97-AF65-F5344CB8AC3E}">
        <p14:creationId xmlns:p14="http://schemas.microsoft.com/office/powerpoint/2010/main" val="2822935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examples of professional positions that our MSW/MPH alumni work in…Exercise: Look at the two sets of competencies to see what  ones our practitioners are engaging in! </a:t>
            </a:r>
          </a:p>
          <a:p>
            <a:endParaRPr lang="en-US" dirty="0"/>
          </a:p>
          <a:p>
            <a:r>
              <a:rPr lang="en-US" sz="1200" dirty="0"/>
              <a:t>Engage in and lead integrative efforts in behavioral health and primary care and other forms of health reform (health systems transformation) </a:t>
            </a:r>
          </a:p>
          <a:p>
            <a:r>
              <a:rPr lang="en-US" sz="1200" dirty="0"/>
              <a:t>Provide services in a public health framework for ongoing epidemic, disease or social issue ( e.g. HIV, suicide, opiate epidemic) </a:t>
            </a:r>
          </a:p>
          <a:p>
            <a:r>
              <a:rPr lang="en-US" sz="1200" dirty="0"/>
              <a:t>Engage in community outreach &amp; case-finding (Flint water crisis initiatives or disaster response) </a:t>
            </a:r>
          </a:p>
          <a:p>
            <a:r>
              <a:rPr lang="en-US" sz="1200" dirty="0"/>
              <a:t>Consult and collaborate on major issues (Parkinson’s falls prevention, eviction prevention, cardiovascular risk reduction) </a:t>
            </a:r>
          </a:p>
          <a:p>
            <a:r>
              <a:rPr lang="en-US" sz="1200" dirty="0"/>
              <a:t>Prevention &amp; health promotion activities, program planning (bullying, violence, substance use disorders) </a:t>
            </a:r>
          </a:p>
          <a:p>
            <a:r>
              <a:rPr lang="en-US" sz="1200" dirty="0"/>
              <a:t>Research, formal and informal (e.g. community based participatory research) </a:t>
            </a:r>
          </a:p>
          <a:p>
            <a:r>
              <a:rPr lang="en-US" sz="1200" dirty="0"/>
              <a:t>Professional development/training/community &amp; inter-professional education (interprofessional education, collaboration across disciplines or sectors)</a:t>
            </a:r>
          </a:p>
          <a:p>
            <a:r>
              <a:rPr lang="en-US" sz="1200" dirty="0"/>
              <a:t>Community &amp; legislative advocacy (addressing conditions that cause poor health: housing, lack of access to care, food instability) </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56</a:t>
            </a:fld>
            <a:endParaRPr lang="en-US"/>
          </a:p>
        </p:txBody>
      </p:sp>
    </p:spTree>
    <p:extLst>
      <p:ext uri="{BB962C8B-B14F-4D97-AF65-F5344CB8AC3E}">
        <p14:creationId xmlns:p14="http://schemas.microsoft.com/office/powerpoint/2010/main" val="3186023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https://www.bu.edu/ssw/academics/msw/competencies/</a:t>
            </a:r>
            <a:r>
              <a:rPr lang="en-US" dirty="0"/>
              <a:t> </a:t>
            </a:r>
          </a:p>
        </p:txBody>
      </p:sp>
      <p:sp>
        <p:nvSpPr>
          <p:cNvPr id="4" name="Slide Number Placeholder 3"/>
          <p:cNvSpPr>
            <a:spLocks noGrp="1"/>
          </p:cNvSpPr>
          <p:nvPr>
            <p:ph type="sldNum" sz="quarter" idx="5"/>
          </p:nvPr>
        </p:nvSpPr>
        <p:spPr/>
        <p:txBody>
          <a:bodyPr/>
          <a:lstStyle/>
          <a:p>
            <a:fld id="{F63CA381-2A39-6E40-8D1F-A29F7321DCB3}" type="slidenum">
              <a:rPr lang="en-US" smtClean="0"/>
              <a:t>57</a:t>
            </a:fld>
            <a:endParaRPr lang="en-US"/>
          </a:p>
        </p:txBody>
      </p:sp>
    </p:spTree>
    <p:extLst>
      <p:ext uri="{BB962C8B-B14F-4D97-AF65-F5344CB8AC3E}">
        <p14:creationId xmlns:p14="http://schemas.microsoft.com/office/powerpoint/2010/main" val="2082315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https://tdi.dartmouth.edu/education/degree-programs/masters-in-public-health/mph-competencies</a:t>
            </a:r>
            <a:endParaRPr lang="en-US" dirty="0"/>
          </a:p>
          <a:p>
            <a:endParaRPr lang="en-US" dirty="0"/>
          </a:p>
          <a:p>
            <a:pPr marL="0" indent="0">
              <a:buNone/>
            </a:pPr>
            <a:r>
              <a:rPr lang="en-US" sz="1200" i="1" dirty="0"/>
              <a:t>Evidence-based Approaches to Public Health</a:t>
            </a:r>
          </a:p>
          <a:p>
            <a:pPr marL="0" indent="0">
              <a:buNone/>
            </a:pPr>
            <a:r>
              <a:rPr lang="en-US" sz="1200" dirty="0"/>
              <a:t>1) Apply epidemiological methods to the breadth of settings and situations in public health practice; 2) Select quantitative and qualitative data collection methods appropriate for a given public health context; 3) Analyze quantitative and qualitative data using biostatistics, informatics, computer-based programming and software, as appropriate; 4) Interpret results of data analysis for public health research, policy or practice</a:t>
            </a:r>
          </a:p>
          <a:p>
            <a:pPr marL="0" indent="0">
              <a:buNone/>
            </a:pPr>
            <a:r>
              <a:rPr lang="en-US" sz="1200" i="1" dirty="0"/>
              <a:t>Public Health &amp; Health Care Systems</a:t>
            </a:r>
          </a:p>
          <a:p>
            <a:pPr marL="0" indent="0">
              <a:buNone/>
            </a:pPr>
            <a:r>
              <a:rPr lang="en-US" sz="1200" dirty="0"/>
              <a:t>5) Compare the organization, structure and function of health care, public health and regulatory systems across national and international settings; 6) Discuss the means by which structural bias, social inequities and racism undermine health and create challenges to achieving health equity at organizational, community and societal levels</a:t>
            </a:r>
          </a:p>
          <a:p>
            <a:pPr marL="0" indent="0">
              <a:buNone/>
            </a:pPr>
            <a:r>
              <a:rPr lang="en-US" sz="1200" i="1" dirty="0"/>
              <a:t>Planning &amp; Management to Promote Health</a:t>
            </a:r>
          </a:p>
          <a:p>
            <a:pPr marL="0" indent="0">
              <a:buNone/>
            </a:pPr>
            <a:r>
              <a:rPr lang="en-US" sz="1200" dirty="0"/>
              <a:t>7) Assess population needs, assets and capacities that affect communities’ health; 8) Apply awareness of cultural values and practices to the design or implementation of public health policies or programs; 9) Design a population-based policy, program, project or intervention; 10) Explain basic principles and tools of budget and resource management; 11) Select methods to evaluate public health programs</a:t>
            </a:r>
          </a:p>
        </p:txBody>
      </p:sp>
      <p:sp>
        <p:nvSpPr>
          <p:cNvPr id="4" name="Slide Number Placeholder 3"/>
          <p:cNvSpPr>
            <a:spLocks noGrp="1"/>
          </p:cNvSpPr>
          <p:nvPr>
            <p:ph type="sldNum" sz="quarter" idx="5"/>
          </p:nvPr>
        </p:nvSpPr>
        <p:spPr/>
        <p:txBody>
          <a:bodyPr/>
          <a:lstStyle/>
          <a:p>
            <a:fld id="{F63CA381-2A39-6E40-8D1F-A29F7321DCB3}" type="slidenum">
              <a:rPr lang="en-US" smtClean="0"/>
              <a:t>58</a:t>
            </a:fld>
            <a:endParaRPr lang="en-US"/>
          </a:p>
        </p:txBody>
      </p:sp>
    </p:spTree>
    <p:extLst>
      <p:ext uri="{BB962C8B-B14F-4D97-AF65-F5344CB8AC3E}">
        <p14:creationId xmlns:p14="http://schemas.microsoft.com/office/powerpoint/2010/main" val="1652626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https://tdi.dartmouth.edu/education/degree-programs/masters-in-public-health/mph-competencies</a:t>
            </a:r>
            <a:endParaRPr lang="en-US" dirty="0"/>
          </a:p>
          <a:p>
            <a:endParaRPr lang="en-US" dirty="0"/>
          </a:p>
          <a:p>
            <a:pPr marL="0" indent="0">
              <a:buNone/>
            </a:pPr>
            <a:r>
              <a:rPr lang="en-US" sz="1200" i="1" dirty="0"/>
              <a:t>Evidence-based Approaches to Public Health</a:t>
            </a:r>
          </a:p>
          <a:p>
            <a:pPr marL="0" indent="0">
              <a:buNone/>
            </a:pPr>
            <a:r>
              <a:rPr lang="en-US" sz="1200" dirty="0"/>
              <a:t>1) Apply epidemiological methods to the breadth of settings and situations in public health practice; 2) Select quantitative and qualitative data collection methods appropriate for a given public health context; 3) Analyze quantitative and qualitative data using biostatistics, informatics, computer-based programming and software, as appropriate; 4) Interpret results of data analysis for public health research, policy or practice</a:t>
            </a:r>
          </a:p>
          <a:p>
            <a:pPr marL="0" indent="0">
              <a:buNone/>
            </a:pPr>
            <a:r>
              <a:rPr lang="en-US" sz="1200" i="1" dirty="0"/>
              <a:t>Public Health &amp; Health Care Systems</a:t>
            </a:r>
          </a:p>
          <a:p>
            <a:pPr marL="0" indent="0">
              <a:buNone/>
            </a:pPr>
            <a:r>
              <a:rPr lang="en-US" sz="1200" dirty="0"/>
              <a:t>5) Compare the organization, structure and function of health care, public health and regulatory systems across national and international settings; 6) Discuss the means by which structural bias, social inequities and racism undermine health and create challenges to achieving health equity at organizational, community and societal levels</a:t>
            </a:r>
          </a:p>
          <a:p>
            <a:pPr marL="0" indent="0">
              <a:buNone/>
            </a:pPr>
            <a:r>
              <a:rPr lang="en-US" sz="1200" i="1" dirty="0"/>
              <a:t>Planning &amp; Management to Promote Health</a:t>
            </a:r>
          </a:p>
          <a:p>
            <a:pPr marL="0" indent="0">
              <a:buNone/>
            </a:pPr>
            <a:r>
              <a:rPr lang="en-US" sz="1200" dirty="0"/>
              <a:t>7) Assess population needs, assets and capacities that affect communities’ health; 8) Apply awareness of cultural values and practices to the design or implementation of public health policies or programs; 9) Design a population-based policy, program, project or intervention; 10) Explain basic principles and tools of budget and resource management; 11) Select methods to evaluate public health programs</a:t>
            </a:r>
          </a:p>
        </p:txBody>
      </p:sp>
      <p:sp>
        <p:nvSpPr>
          <p:cNvPr id="4" name="Slide Number Placeholder 3"/>
          <p:cNvSpPr>
            <a:spLocks noGrp="1"/>
          </p:cNvSpPr>
          <p:nvPr>
            <p:ph type="sldNum" sz="quarter" idx="5"/>
          </p:nvPr>
        </p:nvSpPr>
        <p:spPr/>
        <p:txBody>
          <a:bodyPr/>
          <a:lstStyle/>
          <a:p>
            <a:fld id="{F63CA381-2A39-6E40-8D1F-A29F7321DCB3}" type="slidenum">
              <a:rPr lang="en-US" smtClean="0"/>
              <a:t>59</a:t>
            </a:fld>
            <a:endParaRPr lang="en-US"/>
          </a:p>
        </p:txBody>
      </p:sp>
    </p:spTree>
    <p:extLst>
      <p:ext uri="{BB962C8B-B14F-4D97-AF65-F5344CB8AC3E}">
        <p14:creationId xmlns:p14="http://schemas.microsoft.com/office/powerpoint/2010/main" val="104935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decades, the World Health Organization has expanded the definition of health to one of wellness. This takes into account that health occurs on a continuum and we don’t all enjoy exactly the same kinds of health throughout the life cycle. It moves away from a medical model preoccupation with exclusive focus on physical wellness. </a:t>
            </a:r>
          </a:p>
        </p:txBody>
      </p:sp>
      <p:sp>
        <p:nvSpPr>
          <p:cNvPr id="4" name="Slide Number Placeholder 3"/>
          <p:cNvSpPr>
            <a:spLocks noGrp="1"/>
          </p:cNvSpPr>
          <p:nvPr>
            <p:ph type="sldNum" sz="quarter" idx="5"/>
          </p:nvPr>
        </p:nvSpPr>
        <p:spPr/>
        <p:txBody>
          <a:bodyPr/>
          <a:lstStyle/>
          <a:p>
            <a:fld id="{F63CA381-2A39-6E40-8D1F-A29F7321DCB3}" type="slidenum">
              <a:rPr lang="en-US" smtClean="0"/>
              <a:t>6</a:t>
            </a:fld>
            <a:endParaRPr lang="en-US"/>
          </a:p>
        </p:txBody>
      </p:sp>
    </p:spTree>
    <p:extLst>
      <p:ext uri="{BB962C8B-B14F-4D97-AF65-F5344CB8AC3E}">
        <p14:creationId xmlns:p14="http://schemas.microsoft.com/office/powerpoint/2010/main" val="966954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mn-cs"/>
              </a:rPr>
              <a:t>From Social Work Helper - </a:t>
            </a:r>
            <a:r>
              <a:rPr lang="en-US" dirty="0">
                <a:hlinkClick r:id="rId3"/>
              </a:rPr>
              <a:t>https://socialworkhelper.com/2020/04/01/how-social-workers-play-a-role-in-disaster-relief/</a:t>
            </a:r>
            <a:endParaRPr lang="en-US" sz="1200" b="1" i="0" kern="1200" dirty="0">
              <a:solidFill>
                <a:schemeClr val="tx1"/>
              </a:solidFill>
              <a:effectLst/>
              <a:latin typeface="Arial" panose="020B0604020202020204" pitchFamily="34" charset="0"/>
              <a:ea typeface="+mn-ea"/>
              <a:cs typeface="+mn-cs"/>
            </a:endParaRPr>
          </a:p>
          <a:p>
            <a:pPr fontAlgn="base"/>
            <a:r>
              <a:rPr lang="en-US" sz="1200" b="1" i="0" kern="1200" dirty="0">
                <a:solidFill>
                  <a:schemeClr val="tx1"/>
                </a:solidFill>
                <a:effectLst/>
                <a:latin typeface="Arial" panose="020B0604020202020204" pitchFamily="34" charset="0"/>
                <a:ea typeface="+mn-ea"/>
                <a:cs typeface="+mn-cs"/>
              </a:rPr>
              <a:t>Psychological first aid (PFA): </a:t>
            </a:r>
            <a:r>
              <a:rPr lang="en-US" sz="1200" b="0" i="0" kern="1200" dirty="0">
                <a:solidFill>
                  <a:schemeClr val="tx1"/>
                </a:solidFill>
                <a:effectLst/>
                <a:latin typeface="Arial" panose="020B0604020202020204" pitchFamily="34" charset="0"/>
                <a:ea typeface="+mn-ea"/>
                <a:cs typeface="+mn-cs"/>
              </a:rPr>
              <a:t>PFA assists those in crisis in the aftermath of disaster. It relieves initial distress in an effort to promote short- and long-term coping. This sometimes includes crisis intervention and counseling.</a:t>
            </a:r>
          </a:p>
          <a:p>
            <a:pPr fontAlgn="base"/>
            <a:r>
              <a:rPr lang="en-US" sz="1200" b="1" i="0" kern="1200" dirty="0">
                <a:solidFill>
                  <a:schemeClr val="tx1"/>
                </a:solidFill>
                <a:effectLst/>
                <a:latin typeface="Arial" panose="020B0604020202020204" pitchFamily="34" charset="0"/>
                <a:ea typeface="+mn-ea"/>
                <a:cs typeface="+mn-cs"/>
              </a:rPr>
              <a:t>Family care:</a:t>
            </a:r>
            <a:r>
              <a:rPr lang="en-US" sz="1200" b="0" i="0" kern="1200" dirty="0">
                <a:solidFill>
                  <a:schemeClr val="tx1"/>
                </a:solidFill>
                <a:effectLst/>
                <a:latin typeface="Arial" panose="020B0604020202020204" pitchFamily="34" charset="0"/>
                <a:ea typeface="+mn-ea"/>
                <a:cs typeface="+mn-cs"/>
              </a:rPr>
              <a:t> Family social workers help families during crisis. They aid survivors in locating the services they need to overcome post-disaster challenges and repair their lives.</a:t>
            </a:r>
          </a:p>
          <a:p>
            <a:pPr fontAlgn="base"/>
            <a:r>
              <a:rPr lang="en-US" sz="1200" b="1" i="0" kern="1200" dirty="0">
                <a:solidFill>
                  <a:schemeClr val="tx1"/>
                </a:solidFill>
                <a:effectLst/>
                <a:latin typeface="Arial" panose="020B0604020202020204" pitchFamily="34" charset="0"/>
                <a:ea typeface="+mn-ea"/>
                <a:cs typeface="+mn-cs"/>
              </a:rPr>
              <a:t>Mental health media communications:</a:t>
            </a:r>
            <a:r>
              <a:rPr lang="en-US" sz="1200" b="0" i="0" kern="1200" dirty="0">
                <a:solidFill>
                  <a:schemeClr val="tx1"/>
                </a:solidFill>
                <a:effectLst/>
                <a:latin typeface="Arial" panose="020B0604020202020204" pitchFamily="34" charset="0"/>
                <a:ea typeface="+mn-ea"/>
                <a:cs typeface="+mn-cs"/>
              </a:rPr>
              <a:t> This field provides voices and vital points of view for under-represented or disadvantaged populations.</a:t>
            </a:r>
          </a:p>
          <a:p>
            <a:pPr fontAlgn="base"/>
            <a:r>
              <a:rPr lang="en-US" sz="1200" b="1" i="0" kern="1200" dirty="0">
                <a:solidFill>
                  <a:schemeClr val="tx1"/>
                </a:solidFill>
                <a:effectLst/>
                <a:latin typeface="Arial" panose="020B0604020202020204" pitchFamily="34" charset="0"/>
                <a:ea typeface="+mn-ea"/>
                <a:cs typeface="+mn-cs"/>
              </a:rPr>
              <a:t>Resilient community capacity building:</a:t>
            </a:r>
            <a:r>
              <a:rPr lang="en-US" sz="1200" b="0" i="0" kern="1200" dirty="0">
                <a:solidFill>
                  <a:schemeClr val="tx1"/>
                </a:solidFill>
                <a:effectLst/>
                <a:latin typeface="Arial" panose="020B0604020202020204" pitchFamily="34" charset="0"/>
                <a:ea typeface="+mn-ea"/>
                <a:cs typeface="+mn-cs"/>
              </a:rPr>
              <a:t> This includes creating response plans for various groups.</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62</a:t>
            </a:fld>
            <a:endParaRPr lang="en-US" dirty="0"/>
          </a:p>
        </p:txBody>
      </p:sp>
    </p:spTree>
    <p:extLst>
      <p:ext uri="{BB962C8B-B14F-4D97-AF65-F5344CB8AC3E}">
        <p14:creationId xmlns:p14="http://schemas.microsoft.com/office/powerpoint/2010/main" val="2503817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https://online.regiscollege.edu/blog/help-rebuild-community-resilience-after-natural-disasters/</a:t>
            </a:r>
            <a:endParaRPr lang="en-US" dirty="0"/>
          </a:p>
          <a:p>
            <a:r>
              <a:rPr lang="en-US" dirty="0">
                <a:hlinkClick r:id="rId4"/>
              </a:rPr>
              <a:t>https://link.springer.com/article/10.1007/s10615-017-0623-8</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63</a:t>
            </a:fld>
            <a:endParaRPr lang="en-US" dirty="0"/>
          </a:p>
        </p:txBody>
      </p:sp>
    </p:spTree>
    <p:extLst>
      <p:ext uri="{BB962C8B-B14F-4D97-AF65-F5344CB8AC3E}">
        <p14:creationId xmlns:p14="http://schemas.microsoft.com/office/powerpoint/2010/main" val="1906821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https://www.ifsw.org/updated-information-on-ifsw-and-the-covid-19-virus/</a:t>
            </a:r>
            <a:endParaRPr lang="en-US" dirty="0"/>
          </a:p>
          <a:p>
            <a:r>
              <a:rPr lang="en-US" dirty="0">
                <a:hlinkClick r:id="rId4"/>
              </a:rPr>
              <a:t>http://www.socialserviceworkforce.org/resources/blog/social-service-workers-mitigating-impact-covid-19</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64</a:t>
            </a:fld>
            <a:endParaRPr lang="en-US" dirty="0"/>
          </a:p>
        </p:txBody>
      </p:sp>
    </p:spTree>
    <p:extLst>
      <p:ext uri="{BB962C8B-B14F-4D97-AF65-F5344CB8AC3E}">
        <p14:creationId xmlns:p14="http://schemas.microsoft.com/office/powerpoint/2010/main" val="3446683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https://www.socialworkers.org/Practice/Infectious-Diseases/Coronavirus</a:t>
            </a:r>
            <a:endParaRPr lang="en-US" dirty="0"/>
          </a:p>
          <a:p>
            <a:r>
              <a:rPr lang="en-US" dirty="0">
                <a:hlinkClick r:id="rId4"/>
              </a:rPr>
              <a:t>https://www.tandfonline.com/doi/full/10.1080/19371918.2020.1751533</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65</a:t>
            </a:fld>
            <a:endParaRPr lang="en-US" dirty="0"/>
          </a:p>
        </p:txBody>
      </p:sp>
    </p:spTree>
    <p:extLst>
      <p:ext uri="{BB962C8B-B14F-4D97-AF65-F5344CB8AC3E}">
        <p14:creationId xmlns:p14="http://schemas.microsoft.com/office/powerpoint/2010/main" val="3284635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https://www.socialworkers.org/Practice/Infectious-Diseases/Coronavirus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66</a:t>
            </a:fld>
            <a:endParaRPr lang="en-US" dirty="0"/>
          </a:p>
        </p:txBody>
      </p:sp>
    </p:spTree>
    <p:extLst>
      <p:ext uri="{BB962C8B-B14F-4D97-AF65-F5344CB8AC3E}">
        <p14:creationId xmlns:p14="http://schemas.microsoft.com/office/powerpoint/2010/main" val="258977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essential to notes that most of health care occurs within systems and that societies organize in part to provide systemic support for health and well-being. The US health system is noteworthy for two major aspects: it is wildly complex and it is profoundly challenged by issues and poor health outcomes, considering the amount spent. </a:t>
            </a:r>
          </a:p>
        </p:txBody>
      </p:sp>
      <p:sp>
        <p:nvSpPr>
          <p:cNvPr id="4" name="Slide Number Placeholder 3"/>
          <p:cNvSpPr>
            <a:spLocks noGrp="1"/>
          </p:cNvSpPr>
          <p:nvPr>
            <p:ph type="sldNum" sz="quarter" idx="5"/>
          </p:nvPr>
        </p:nvSpPr>
        <p:spPr/>
        <p:txBody>
          <a:bodyPr/>
          <a:lstStyle/>
          <a:p>
            <a:fld id="{F63CA381-2A39-6E40-8D1F-A29F7321DCB3}" type="slidenum">
              <a:rPr lang="en-US" smtClean="0"/>
              <a:t>7</a:t>
            </a:fld>
            <a:endParaRPr lang="en-US"/>
          </a:p>
        </p:txBody>
      </p:sp>
    </p:spTree>
    <p:extLst>
      <p:ext uri="{BB962C8B-B14F-4D97-AF65-F5344CB8AC3E}">
        <p14:creationId xmlns:p14="http://schemas.microsoft.com/office/powerpoint/2010/main" val="72483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labeled a “New Health Care System”, this graphic, which emerged shortly after the ACA was enacted, is largely consistent with what is occurring several years later </a:t>
            </a:r>
          </a:p>
        </p:txBody>
      </p:sp>
      <p:sp>
        <p:nvSpPr>
          <p:cNvPr id="4" name="Slide Number Placeholder 3"/>
          <p:cNvSpPr>
            <a:spLocks noGrp="1"/>
          </p:cNvSpPr>
          <p:nvPr>
            <p:ph type="sldNum" sz="quarter" idx="5"/>
          </p:nvPr>
        </p:nvSpPr>
        <p:spPr/>
        <p:txBody>
          <a:bodyPr/>
          <a:lstStyle/>
          <a:p>
            <a:fld id="{F63CA381-2A39-6E40-8D1F-A29F7321DCB3}" type="slidenum">
              <a:rPr lang="en-US" smtClean="0"/>
              <a:t>8</a:t>
            </a:fld>
            <a:endParaRPr lang="en-US"/>
          </a:p>
        </p:txBody>
      </p:sp>
    </p:spTree>
    <p:extLst>
      <p:ext uri="{BB962C8B-B14F-4D97-AF65-F5344CB8AC3E}">
        <p14:creationId xmlns:p14="http://schemas.microsoft.com/office/powerpoint/2010/main" val="97445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Worsening national health statistics: </a:t>
            </a:r>
            <a:r>
              <a:rPr lang="en-US" sz="1800" dirty="0"/>
              <a:t>US ranks 43rd in average life expectancy; 55th in infant mortality (CIA, 2018)  </a:t>
            </a:r>
          </a:p>
          <a:p>
            <a:pPr marL="342900" indent="-342900">
              <a:buFont typeface="Arial" panose="020B0604020202020204" pitchFamily="34" charset="0"/>
              <a:buChar char="•"/>
            </a:pPr>
            <a:r>
              <a:rPr lang="en-US" sz="2000" dirty="0"/>
              <a:t>Population changes: </a:t>
            </a:r>
            <a:r>
              <a:rPr lang="en-US" sz="1800" dirty="0"/>
              <a:t> globalization, urbanization, aging, immigration</a:t>
            </a:r>
          </a:p>
          <a:p>
            <a:pPr marL="342900" indent="-342900">
              <a:buFont typeface="Arial" panose="020B0604020202020204" pitchFamily="34" charset="0"/>
              <a:buChar char="•"/>
            </a:pPr>
            <a:r>
              <a:rPr lang="en-US" sz="2000" dirty="0"/>
              <a:t>Environment: </a:t>
            </a:r>
            <a:r>
              <a:rPr lang="en-US" sz="1800" dirty="0"/>
              <a:t>natural disasters, climate change, terror, &amp; war</a:t>
            </a:r>
          </a:p>
          <a:p>
            <a:pPr marL="342900" indent="-342900">
              <a:buFont typeface="Arial" panose="020B0604020202020204" pitchFamily="34" charset="0"/>
              <a:buChar char="•"/>
            </a:pPr>
            <a:r>
              <a:rPr lang="en-US" sz="2000" dirty="0"/>
              <a:t>Diseases/disorders: </a:t>
            </a:r>
            <a:r>
              <a:rPr lang="en-US" sz="1800" dirty="0"/>
              <a:t>pervasive chronic disease; emerging &amp; persistent infectious diseases, trauma, suicide, addictions, gun violence </a:t>
            </a:r>
          </a:p>
          <a:p>
            <a:pPr marL="342900" indent="-342900">
              <a:buFont typeface="Arial" panose="020B0604020202020204" pitchFamily="34" charset="0"/>
              <a:buChar char="•"/>
            </a:pPr>
            <a:r>
              <a:rPr lang="en-US" sz="2000" dirty="0"/>
              <a:t>Rampant health inequities: </a:t>
            </a:r>
            <a:r>
              <a:rPr lang="en-US" sz="1800" dirty="0"/>
              <a:t>Socially determined inequities driven by racism, sexism, economic inequality, lack of access, unraveling of health reform, systematic disadvantaging (SDOH): </a:t>
            </a:r>
            <a:r>
              <a:rPr lang="en-US" sz="2000" dirty="0"/>
              <a:t>Systemic changes due to health reform &amp; cost containment </a:t>
            </a:r>
            <a:r>
              <a:rPr lang="en-US" sz="1800" dirty="0"/>
              <a:t>integration, care coordination, behavioral health, financing changes, SW role shifts. </a:t>
            </a:r>
            <a:r>
              <a:rPr lang="en-US" sz="2000" dirty="0"/>
              <a:t>Unmet social needs that contribute to poor health</a:t>
            </a:r>
          </a:p>
          <a:p>
            <a:pPr marL="171450" indent="-171450">
              <a:buFont typeface="Arial" panose="020B0604020202020204" pitchFamily="34" charset="0"/>
              <a:buChar char="•"/>
            </a:pPr>
            <a:r>
              <a:rPr lang="en-US" dirty="0"/>
              <a:t>There are numerous issues plaguing the US health system. Most of these are population level challenges that cannot be solved  by piecemeal efforts or by clinical intervention with individuals. If social work is to have an impact on these arenas, it must both grasp them and be prepared to act on them. The following slides document the issues by using comparative health data. </a:t>
            </a:r>
          </a:p>
        </p:txBody>
      </p:sp>
      <p:sp>
        <p:nvSpPr>
          <p:cNvPr id="4" name="Slide Number Placeholder 3"/>
          <p:cNvSpPr>
            <a:spLocks noGrp="1"/>
          </p:cNvSpPr>
          <p:nvPr>
            <p:ph type="sldNum" sz="quarter" idx="10"/>
          </p:nvPr>
        </p:nvSpPr>
        <p:spPr/>
        <p:txBody>
          <a:bodyPr/>
          <a:lstStyle/>
          <a:p>
            <a:fld id="{06CC52A7-8A2E-4672-AE54-A222E72A9366}" type="slidenum">
              <a:rPr lang="en-US" smtClean="0"/>
              <a:t>9</a:t>
            </a:fld>
            <a:endParaRPr lang="en-US"/>
          </a:p>
        </p:txBody>
      </p:sp>
    </p:spTree>
    <p:extLst>
      <p:ext uri="{BB962C8B-B14F-4D97-AF65-F5344CB8AC3E}">
        <p14:creationId xmlns:p14="http://schemas.microsoft.com/office/powerpoint/2010/main" val="180090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efforts to incrementally reform the US Health System have succeeded only in part. In fact, there’s a term for what’s going on in the US--</a:t>
            </a:r>
            <a:r>
              <a:rPr lang="en-US" baseline="0" dirty="0"/>
              <a:t>“American Health Care Paradox”—by which is meant that we spend far more than any other country on health care, and we have the worst health outcomes on a number of measures, compared to the world’s richest countries, and even compared to developing countries in some measures.</a:t>
            </a:r>
            <a:endParaRPr lang="en-US" dirty="0"/>
          </a:p>
          <a:p>
            <a:endParaRPr lang="en-US" dirty="0"/>
          </a:p>
          <a:p>
            <a:r>
              <a:rPr lang="en-US" dirty="0"/>
              <a:t>https://www.google.com/search?q=us+health+outcomes+vs+other+countries&amp;espv=2&amp;biw=1218&amp;bih=581&amp;source=lnms&amp;tbm=isch&amp;sa=X&amp;ved=0ahUKEwj8kObI0b7MAhXFFj4KHQYUDBcQ_AUIBygC#imgdii=tT8yfUros9p_cM%3A%3BtT8yfUros9p_cM%3A%3BgbHghouj-c0SWM%3A&amp;imgrc=tT8yfUros9p_cM%3A </a:t>
            </a:r>
          </a:p>
          <a:p>
            <a:endParaRPr lang="en-US" dirty="0"/>
          </a:p>
          <a:p>
            <a:r>
              <a:rPr lang="en-US" dirty="0"/>
              <a:t>https://www.apha.org/topics-and-issues/generation-public-health/health-rankings</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10</a:t>
            </a:fld>
            <a:endParaRPr lang="en-US"/>
          </a:p>
        </p:txBody>
      </p:sp>
    </p:spTree>
    <p:extLst>
      <p:ext uri="{BB962C8B-B14F-4D97-AF65-F5344CB8AC3E}">
        <p14:creationId xmlns:p14="http://schemas.microsoft.com/office/powerpoint/2010/main" val="170471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9.xml"/><Relationship Id="rId4" Type="http://schemas.openxmlformats.org/officeDocument/2006/relationships/image" Target="../media/image34.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4.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dirty="0"/>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9117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4/30/2020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40543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7963" y="365125"/>
            <a:ext cx="9393763" cy="1325563"/>
          </a:xfrm>
        </p:spPr>
        <p:txBody>
          <a:bodyPr/>
          <a:lstStyle>
            <a:lvl1pPr>
              <a:defRPr b="1" i="0">
                <a:solidFill>
                  <a:schemeClr val="tx1"/>
                </a:solidFill>
                <a:latin typeface="Arial Black" panose="020B0A04020102020204" pitchFamily="34" charset="0"/>
                <a:cs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79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4/30/2020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0552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4/30/2020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386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4/30/2020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4/30/2020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54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1179801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4/30/2020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4/30/2020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687487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41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4/30/2020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412133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31.png"/><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30.emf"/><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theme" Target="../theme/theme9.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6B25D77C-176A-FD44-9C84-AD106535CFE7}"/>
              </a:ext>
            </a:extLst>
          </p:cNvPr>
          <p:cNvSpPr/>
          <p:nvPr userDrawn="1"/>
        </p:nvSpPr>
        <p:spPr>
          <a:xfrm>
            <a:off x="11057467" y="-220133"/>
            <a:ext cx="1134532" cy="7298266"/>
          </a:xfrm>
          <a:prstGeom prst="rect">
            <a:avLst/>
          </a:prstGeom>
          <a:gradFill flip="none" rotWithShape="1">
            <a:gsLst>
              <a:gs pos="59000">
                <a:srgbClr val="53C2CA"/>
              </a:gs>
              <a:gs pos="0">
                <a:schemeClr val="accent1"/>
              </a:gs>
              <a:gs pos="100000">
                <a:srgbClr val="53C2C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174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2" r:id="rId8"/>
    <p:sldLayoutId id="2147483684" r:id="rId9"/>
    <p:sldLayoutId id="2147483685" r:id="rId10"/>
  </p:sldLayoutIdLst>
  <p:txStyles>
    <p:titleStyle>
      <a:lvl1pPr algn="l" defTabSz="914400" rtl="0" eaLnBrk="1" latinLnBrk="0" hangingPunct="1">
        <a:lnSpc>
          <a:spcPct val="90000"/>
        </a:lnSpc>
        <a:spcBef>
          <a:spcPct val="0"/>
        </a:spcBef>
        <a:buNone/>
        <a:defRPr sz="4000" b="1" i="0" kern="1200">
          <a:solidFill>
            <a:schemeClr val="tx1">
              <a:lumMod val="85000"/>
              <a:lumOff val="15000"/>
            </a:schemeClr>
          </a:solidFill>
          <a:latin typeface="Arial Black" panose="020B0604020202020204" pitchFamily="34" charset="0"/>
          <a:ea typeface="Arial Black" panose="020B0604020202020204" pitchFamily="34" charset="0"/>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4/30/2020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4/30/2020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swfoundation.org/Our-Work/NASW-Social-Workers-Pioneers/NASW-Social-Workers-Pioneers-Listing.aspx?id=45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internationalrivers.org/blogs/435/our-father-river-update-from-china-s-nu-rive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publichealthgateway/publichealthservices/essentialhealthservices.html"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xaal66.blogspot.com/2015/11/asteroida-i-polski-czelabinsk.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0.tiff"/></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ciph.sph.unc.edu/cetac/phswcompetencies_may05.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link.springer.com/article/10.1007/s10615-017-0623-8#ref-CR9"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ifsw.org/updated-information-on-ifsw-and-the-covid-19-viru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madi@bu.edu" TargetMode="External"/><Relationship Id="rId2" Type="http://schemas.openxmlformats.org/officeDocument/2006/relationships/hyperlink" Target="mailto:bjruth@bu.edu" TargetMode="Externa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2" Type="http://schemas.openxmlformats.org/officeDocument/2006/relationships/hyperlink" Target="https://ciswh.org/project/bu-alp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body" sz="quarter" idx="12"/>
          </p:nvPr>
        </p:nvSpPr>
        <p:spPr>
          <a:xfrm>
            <a:off x="823629" y="5331970"/>
            <a:ext cx="5947459" cy="664797"/>
          </a:xfrm>
        </p:spPr>
        <p:txBody>
          <a:bodyPr>
            <a:normAutofit fontScale="40000" lnSpcReduction="20000"/>
          </a:bodyPr>
          <a:lstStyle/>
          <a:p>
            <a:r>
              <a:rPr lang="en-US" sz="3300" dirty="0">
                <a:latin typeface="Arial" panose="020B0604020202020204" pitchFamily="34" charset="0"/>
                <a:ea typeface="Calibri Light" charset="0"/>
                <a:cs typeface="Arial" panose="020B0604020202020204" pitchFamily="34" charset="0"/>
              </a:rPr>
              <a:t>Betty J. Ruth</a:t>
            </a:r>
            <a:r>
              <a:rPr lang="en-US" sz="3300" dirty="0">
                <a:ea typeface="Calibri Light" charset="0"/>
              </a:rPr>
              <a:t> | </a:t>
            </a:r>
            <a:r>
              <a:rPr lang="en-US" sz="3300" b="0" dirty="0">
                <a:latin typeface="Arial" panose="020B0604020202020204" pitchFamily="34" charset="0"/>
                <a:ea typeface="Calibri Light" charset="0"/>
                <a:cs typeface="Arial" panose="020B0604020202020204" pitchFamily="34" charset="0"/>
              </a:rPr>
              <a:t>Principal Investigator</a:t>
            </a:r>
          </a:p>
          <a:p>
            <a:r>
              <a:rPr lang="en-US" sz="3300" dirty="0">
                <a:latin typeface="Arial" panose="020B0604020202020204" pitchFamily="34" charset="0"/>
                <a:ea typeface="Calibri Light" charset="0"/>
                <a:cs typeface="Arial" panose="020B0604020202020204" pitchFamily="34" charset="0"/>
              </a:rPr>
              <a:t>Madi </a:t>
            </a:r>
            <a:r>
              <a:rPr lang="en-US" sz="3300" dirty="0" err="1">
                <a:latin typeface="Arial" panose="020B0604020202020204" pitchFamily="34" charset="0"/>
                <a:ea typeface="Calibri Light" charset="0"/>
                <a:cs typeface="Arial" panose="020B0604020202020204" pitchFamily="34" charset="0"/>
              </a:rPr>
              <a:t>Wachman</a:t>
            </a:r>
            <a:r>
              <a:rPr lang="en-US" sz="3300" dirty="0">
                <a:ea typeface="Calibri Light" charset="0"/>
              </a:rPr>
              <a:t> | </a:t>
            </a:r>
            <a:r>
              <a:rPr lang="en-US" sz="3300" b="0" dirty="0">
                <a:latin typeface="Arial" panose="020B0604020202020204" pitchFamily="34" charset="0"/>
                <a:ea typeface="Calibri Light" charset="0"/>
                <a:cs typeface="Arial" panose="020B0604020202020204" pitchFamily="34" charset="0"/>
              </a:rPr>
              <a:t>Co-Principal Investigator </a:t>
            </a:r>
          </a:p>
          <a:p>
            <a:r>
              <a:rPr lang="en-US" sz="3300" dirty="0">
                <a:latin typeface="Arial" panose="020B0604020202020204" pitchFamily="34" charset="0"/>
                <a:ea typeface="Calibri Light" charset="0"/>
                <a:cs typeface="Arial" panose="020B0604020202020204" pitchFamily="34" charset="0"/>
              </a:rPr>
              <a:t>Advancing Leadership in Public Health Social Work Education </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p:txBody>
      </p:sp>
      <p:sp>
        <p:nvSpPr>
          <p:cNvPr id="6" name="Title 5"/>
          <p:cNvSpPr>
            <a:spLocks noGrp="1"/>
          </p:cNvSpPr>
          <p:nvPr>
            <p:ph type="title"/>
          </p:nvPr>
        </p:nvSpPr>
        <p:spPr>
          <a:xfrm>
            <a:off x="763905" y="1540529"/>
            <a:ext cx="6007183" cy="2969420"/>
          </a:xfrm>
        </p:spPr>
        <p:txBody>
          <a:bodyPr>
            <a:noAutofit/>
          </a:bodyPr>
          <a:lstStyle/>
          <a:p>
            <a:r>
              <a:rPr lang="en-US" sz="8000" dirty="0">
                <a:latin typeface="Arial" panose="020B0604020202020204" pitchFamily="34" charset="0"/>
                <a:cs typeface="Arial" panose="020B0604020202020204" pitchFamily="34" charset="0"/>
              </a:rPr>
              <a:t>Public Health Social Work 101</a:t>
            </a:r>
          </a:p>
        </p:txBody>
      </p:sp>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CDEA-46D6-4848-9483-14A99D43391D}"/>
              </a:ext>
            </a:extLst>
          </p:cNvPr>
          <p:cNvSpPr>
            <a:spLocks noGrp="1"/>
          </p:cNvSpPr>
          <p:nvPr>
            <p:ph type="title"/>
          </p:nvPr>
        </p:nvSpPr>
        <p:spPr>
          <a:xfrm>
            <a:off x="901449" y="176439"/>
            <a:ext cx="9393763" cy="1325563"/>
          </a:xfrm>
        </p:spPr>
        <p:txBody>
          <a:bodyPr>
            <a:normAutofit fontScale="90000"/>
          </a:bodyPr>
          <a:lstStyle/>
          <a:p>
            <a:pPr algn="ctr"/>
            <a:r>
              <a:rPr lang="en-US" dirty="0"/>
              <a:t>The American Health Care Paradox: World’s Most Expensive System…</a:t>
            </a:r>
          </a:p>
        </p:txBody>
      </p:sp>
      <p:pic>
        <p:nvPicPr>
          <p:cNvPr id="7" name="Picture 6">
            <a:extLst>
              <a:ext uri="{FF2B5EF4-FFF2-40B4-BE49-F238E27FC236}">
                <a16:creationId xmlns:a16="http://schemas.microsoft.com/office/drawing/2014/main" id="{E6BCD1B2-24A7-7542-90D2-0785A7E4A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7505" y="1690688"/>
            <a:ext cx="7128627" cy="5167312"/>
          </a:xfrm>
          <a:prstGeom prst="rect">
            <a:avLst/>
          </a:prstGeom>
        </p:spPr>
      </p:pic>
    </p:spTree>
    <p:extLst>
      <p:ext uri="{BB962C8B-B14F-4D97-AF65-F5344CB8AC3E}">
        <p14:creationId xmlns:p14="http://schemas.microsoft.com/office/powerpoint/2010/main" val="296893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1B12-8C8D-4B64-9F14-C52D4E44BB74}"/>
              </a:ext>
            </a:extLst>
          </p:cNvPr>
          <p:cNvSpPr>
            <a:spLocks noGrp="1"/>
          </p:cNvSpPr>
          <p:nvPr>
            <p:ph type="title"/>
          </p:nvPr>
        </p:nvSpPr>
        <p:spPr>
          <a:xfrm>
            <a:off x="291486" y="-147480"/>
            <a:ext cx="10690343" cy="1325563"/>
          </a:xfrm>
        </p:spPr>
        <p:txBody>
          <a:bodyPr>
            <a:normAutofit/>
          </a:bodyPr>
          <a:lstStyle/>
          <a:p>
            <a:pPr algn="ctr"/>
            <a:r>
              <a:rPr lang="en-US" sz="4000" dirty="0"/>
              <a:t>…with the Worst Outcomes</a:t>
            </a:r>
          </a:p>
        </p:txBody>
      </p:sp>
      <p:sp>
        <p:nvSpPr>
          <p:cNvPr id="7" name="TextBox 6"/>
          <p:cNvSpPr txBox="1"/>
          <p:nvPr/>
        </p:nvSpPr>
        <p:spPr>
          <a:xfrm>
            <a:off x="1856509" y="6334780"/>
            <a:ext cx="8471497" cy="430887"/>
          </a:xfrm>
          <a:prstGeom prst="rect">
            <a:avLst/>
          </a:prstGeom>
          <a:noFill/>
        </p:spPr>
        <p:txBody>
          <a:bodyPr wrap="square" rtlCol="0">
            <a:spAutoFit/>
          </a:bodyPr>
          <a:lstStyle/>
          <a:p>
            <a:r>
              <a:rPr lang="en-US" sz="1100" dirty="0">
                <a:latin typeface="Arial" panose="020B0604020202020204" pitchFamily="34" charset="0"/>
              </a:rPr>
              <a:t>K. Davis, K. </a:t>
            </a:r>
            <a:r>
              <a:rPr lang="en-US" sz="1100" dirty="0" err="1">
                <a:latin typeface="Arial" panose="020B0604020202020204" pitchFamily="34" charset="0"/>
              </a:rPr>
              <a:t>Stremikis</a:t>
            </a:r>
            <a:r>
              <a:rPr lang="en-US" sz="1100" dirty="0">
                <a:latin typeface="Arial" panose="020B0604020202020204" pitchFamily="34" charset="0"/>
              </a:rPr>
              <a:t>, C. Schoen, and D. Squires, Mirror, Mirror on the Wall, 2014 Update: How the U.S. Health Care System Compares Internationally, The Commonwealth Fund, June 2014.</a:t>
            </a:r>
          </a:p>
        </p:txBody>
      </p:sp>
      <p:pic>
        <p:nvPicPr>
          <p:cNvPr id="3" name="Picture 2">
            <a:extLst>
              <a:ext uri="{FF2B5EF4-FFF2-40B4-BE49-F238E27FC236}">
                <a16:creationId xmlns:a16="http://schemas.microsoft.com/office/drawing/2014/main" id="{29BE7F97-54E4-2D4F-B37D-D9546C3A8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695" y="1178083"/>
            <a:ext cx="9085927" cy="5627925"/>
          </a:xfrm>
          <a:prstGeom prst="rect">
            <a:avLst/>
          </a:prstGeom>
        </p:spPr>
      </p:pic>
    </p:spTree>
    <p:extLst>
      <p:ext uri="{BB962C8B-B14F-4D97-AF65-F5344CB8AC3E}">
        <p14:creationId xmlns:p14="http://schemas.microsoft.com/office/powerpoint/2010/main" val="384081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C4535D-E6F9-194E-9BC7-F93AA501AD6F}"/>
              </a:ext>
            </a:extLst>
          </p:cNvPr>
          <p:cNvPicPr>
            <a:picLocks noChangeAspect="1"/>
          </p:cNvPicPr>
          <p:nvPr/>
        </p:nvPicPr>
        <p:blipFill>
          <a:blip r:embed="rId3"/>
          <a:stretch>
            <a:fillRect/>
          </a:stretch>
        </p:blipFill>
        <p:spPr>
          <a:xfrm>
            <a:off x="1918447" y="860611"/>
            <a:ext cx="7996517" cy="5997389"/>
          </a:xfrm>
          <a:prstGeom prst="rect">
            <a:avLst/>
          </a:prstGeom>
        </p:spPr>
      </p:pic>
      <p:sp>
        <p:nvSpPr>
          <p:cNvPr id="2" name="Title 1">
            <a:extLst>
              <a:ext uri="{FF2B5EF4-FFF2-40B4-BE49-F238E27FC236}">
                <a16:creationId xmlns:a16="http://schemas.microsoft.com/office/drawing/2014/main" id="{C9856279-BCC8-4A82-BC02-ED1EF11EB162}"/>
              </a:ext>
            </a:extLst>
          </p:cNvPr>
          <p:cNvSpPr>
            <a:spLocks noGrp="1"/>
          </p:cNvSpPr>
          <p:nvPr>
            <p:ph type="title"/>
          </p:nvPr>
        </p:nvSpPr>
        <p:spPr>
          <a:xfrm>
            <a:off x="448091" y="0"/>
            <a:ext cx="10116602" cy="1325563"/>
          </a:xfrm>
        </p:spPr>
        <p:txBody>
          <a:bodyPr/>
          <a:lstStyle/>
          <a:p>
            <a:pPr algn="ctr"/>
            <a:r>
              <a:rPr lang="en-US" dirty="0"/>
              <a:t>Measures of Performance</a:t>
            </a:r>
          </a:p>
        </p:txBody>
      </p:sp>
    </p:spTree>
    <p:extLst>
      <p:ext uri="{BB962C8B-B14F-4D97-AF65-F5344CB8AC3E}">
        <p14:creationId xmlns:p14="http://schemas.microsoft.com/office/powerpoint/2010/main" val="3466172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219B-9088-4948-A3C6-93081919F897}"/>
              </a:ext>
            </a:extLst>
          </p:cNvPr>
          <p:cNvSpPr>
            <a:spLocks noGrp="1"/>
          </p:cNvSpPr>
          <p:nvPr>
            <p:ph type="title"/>
          </p:nvPr>
        </p:nvSpPr>
        <p:spPr>
          <a:xfrm>
            <a:off x="566570" y="-130542"/>
            <a:ext cx="10421402" cy="1325563"/>
          </a:xfrm>
        </p:spPr>
        <p:txBody>
          <a:bodyPr/>
          <a:lstStyle/>
          <a:p>
            <a:r>
              <a:rPr lang="en-US" dirty="0"/>
              <a:t>Example: Average Life Expectancy</a:t>
            </a:r>
          </a:p>
        </p:txBody>
      </p:sp>
      <p:pic>
        <p:nvPicPr>
          <p:cNvPr id="5" name="Picture 4">
            <a:extLst>
              <a:ext uri="{FF2B5EF4-FFF2-40B4-BE49-F238E27FC236}">
                <a16:creationId xmlns:a16="http://schemas.microsoft.com/office/drawing/2014/main" id="{173426AB-DED9-C845-AAAA-36E173E39D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4028" y="1195021"/>
            <a:ext cx="8908160" cy="5662979"/>
          </a:xfrm>
          <a:prstGeom prst="rect">
            <a:avLst/>
          </a:prstGeom>
        </p:spPr>
      </p:pic>
    </p:spTree>
    <p:extLst>
      <p:ext uri="{BB962C8B-B14F-4D97-AF65-F5344CB8AC3E}">
        <p14:creationId xmlns:p14="http://schemas.microsoft.com/office/powerpoint/2010/main" val="104427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EB01-E6BE-4F57-B9E3-D593C775DE1F}"/>
              </a:ext>
            </a:extLst>
          </p:cNvPr>
          <p:cNvSpPr>
            <a:spLocks noGrp="1"/>
          </p:cNvSpPr>
          <p:nvPr>
            <p:ph type="title"/>
          </p:nvPr>
        </p:nvSpPr>
        <p:spPr>
          <a:xfrm>
            <a:off x="741791" y="0"/>
            <a:ext cx="10385543" cy="1325563"/>
          </a:xfrm>
        </p:spPr>
        <p:txBody>
          <a:bodyPr/>
          <a:lstStyle/>
          <a:p>
            <a:r>
              <a:rPr lang="en-US" dirty="0"/>
              <a:t>Also …Within Country Disparities</a:t>
            </a:r>
          </a:p>
        </p:txBody>
      </p:sp>
      <p:pic>
        <p:nvPicPr>
          <p:cNvPr id="5" name="Picture 4">
            <a:extLst>
              <a:ext uri="{FF2B5EF4-FFF2-40B4-BE49-F238E27FC236}">
                <a16:creationId xmlns:a16="http://schemas.microsoft.com/office/drawing/2014/main" id="{77C06FAF-27B8-C74E-96E4-4E5F74ABE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63" y="1572732"/>
            <a:ext cx="10255624" cy="4920143"/>
          </a:xfrm>
          <a:prstGeom prst="rect">
            <a:avLst/>
          </a:prstGeom>
        </p:spPr>
      </p:pic>
    </p:spTree>
    <p:extLst>
      <p:ext uri="{BB962C8B-B14F-4D97-AF65-F5344CB8AC3E}">
        <p14:creationId xmlns:p14="http://schemas.microsoft.com/office/powerpoint/2010/main" val="185188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0D54-8939-4B7F-8E06-69DBC8DFBF2D}"/>
              </a:ext>
            </a:extLst>
          </p:cNvPr>
          <p:cNvSpPr>
            <a:spLocks noGrp="1"/>
          </p:cNvSpPr>
          <p:nvPr>
            <p:ph type="title"/>
          </p:nvPr>
        </p:nvSpPr>
        <p:spPr>
          <a:xfrm>
            <a:off x="508624" y="-159657"/>
            <a:ext cx="10703235" cy="1325563"/>
          </a:xfrm>
        </p:spPr>
        <p:txBody>
          <a:bodyPr/>
          <a:lstStyle/>
          <a:p>
            <a:r>
              <a:rPr lang="en-US" dirty="0"/>
              <a:t>Infant Mortality by Race in the U.S.</a:t>
            </a:r>
          </a:p>
        </p:txBody>
      </p:sp>
      <p:pic>
        <p:nvPicPr>
          <p:cNvPr id="5" name="Picture 4">
            <a:extLst>
              <a:ext uri="{FF2B5EF4-FFF2-40B4-BE49-F238E27FC236}">
                <a16:creationId xmlns:a16="http://schemas.microsoft.com/office/drawing/2014/main" id="{BF7B3DE4-69C4-1C40-B38C-D3E38CEE5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8597" y="1004048"/>
            <a:ext cx="8247593" cy="5871882"/>
          </a:xfrm>
          <a:prstGeom prst="rect">
            <a:avLst/>
          </a:prstGeom>
        </p:spPr>
      </p:pic>
    </p:spTree>
    <p:extLst>
      <p:ext uri="{BB962C8B-B14F-4D97-AF65-F5344CB8AC3E}">
        <p14:creationId xmlns:p14="http://schemas.microsoft.com/office/powerpoint/2010/main" val="77418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284" y="245268"/>
            <a:ext cx="8580393" cy="1325563"/>
          </a:xfrm>
        </p:spPr>
        <p:txBody>
          <a:bodyPr>
            <a:normAutofit/>
          </a:bodyPr>
          <a:lstStyle/>
          <a:p>
            <a:r>
              <a:rPr lang="en-US" dirty="0"/>
              <a:t>But Why? </a:t>
            </a:r>
          </a:p>
        </p:txBody>
      </p:sp>
      <p:sp>
        <p:nvSpPr>
          <p:cNvPr id="3" name="Content Placeholder 2"/>
          <p:cNvSpPr>
            <a:spLocks noGrp="1"/>
          </p:cNvSpPr>
          <p:nvPr>
            <p:ph idx="1"/>
          </p:nvPr>
        </p:nvSpPr>
        <p:spPr>
          <a:xfrm>
            <a:off x="530942" y="1891737"/>
            <a:ext cx="9995794" cy="4495655"/>
          </a:xfrm>
        </p:spPr>
        <p:txBody>
          <a:bodyPr>
            <a:normAutofit fontScale="92500" lnSpcReduction="20000"/>
          </a:bodyPr>
          <a:lstStyle/>
          <a:p>
            <a:pPr marL="0" indent="0">
              <a:buNone/>
            </a:pPr>
            <a:r>
              <a:rPr lang="en-US" dirty="0"/>
              <a:t>Current system is both </a:t>
            </a:r>
            <a:r>
              <a:rPr lang="en-US" i="1" dirty="0"/>
              <a:t>costly</a:t>
            </a:r>
            <a:r>
              <a:rPr lang="en-US" dirty="0"/>
              <a:t> and focused on </a:t>
            </a:r>
            <a:r>
              <a:rPr lang="en-US" i="1" dirty="0"/>
              <a:t>sickness</a:t>
            </a:r>
            <a:r>
              <a:rPr lang="en-US" dirty="0"/>
              <a:t> &amp; </a:t>
            </a:r>
            <a:r>
              <a:rPr lang="en-US" i="1" dirty="0"/>
              <a:t>profit</a:t>
            </a:r>
          </a:p>
          <a:p>
            <a:r>
              <a:rPr lang="en-US" dirty="0"/>
              <a:t>Over-reliance on medical model: diagnostics, treatment interventions, individual focus and not on population health</a:t>
            </a:r>
          </a:p>
          <a:p>
            <a:r>
              <a:rPr lang="en-US" dirty="0"/>
              <a:t>Approximately 95% of national health budget spent treating diseases</a:t>
            </a:r>
          </a:p>
          <a:p>
            <a:r>
              <a:rPr lang="en-US" dirty="0"/>
              <a:t>Half of annual deaths associated with preventable conditions; only 5% of national health $ dedicated to prevention </a:t>
            </a:r>
          </a:p>
          <a:p>
            <a:r>
              <a:rPr lang="en-US" dirty="0"/>
              <a:t>Prevention &amp; public health: logically &amp; ethically compelling, but not priority in current system </a:t>
            </a:r>
          </a:p>
          <a:p>
            <a:r>
              <a:rPr lang="en-US" dirty="0"/>
              <a:t>Incremental health reforms in profit-oriented system have limited effect, leaving many still without access to care until very sick</a:t>
            </a:r>
          </a:p>
          <a:p>
            <a:r>
              <a:rPr lang="en-US" dirty="0"/>
              <a:t>Lack of investment in social welfare and unmet social needs</a:t>
            </a:r>
          </a:p>
          <a:p>
            <a:endParaRPr lang="en-US" dirty="0"/>
          </a:p>
          <a:p>
            <a:endParaRPr lang="en-US" dirty="0"/>
          </a:p>
        </p:txBody>
      </p:sp>
      <p:pic>
        <p:nvPicPr>
          <p:cNvPr id="4" name="Picture 3">
            <a:extLst>
              <a:ext uri="{FF2B5EF4-FFF2-40B4-BE49-F238E27FC236}">
                <a16:creationId xmlns:a16="http://schemas.microsoft.com/office/drawing/2014/main" id="{4318EEA4-E197-4DAE-936B-DF97D9EB4A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1181" y="337445"/>
            <a:ext cx="1905000" cy="1371600"/>
          </a:xfrm>
          <a:prstGeom prst="rect">
            <a:avLst/>
          </a:prstGeom>
        </p:spPr>
      </p:pic>
    </p:spTree>
    <p:extLst>
      <p:ext uri="{BB962C8B-B14F-4D97-AF65-F5344CB8AC3E}">
        <p14:creationId xmlns:p14="http://schemas.microsoft.com/office/powerpoint/2010/main" val="124371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CDAD-F026-4C89-AE49-21D470982D50}"/>
              </a:ext>
            </a:extLst>
          </p:cNvPr>
          <p:cNvSpPr>
            <a:spLocks noGrp="1"/>
          </p:cNvSpPr>
          <p:nvPr>
            <p:ph type="title"/>
          </p:nvPr>
        </p:nvSpPr>
        <p:spPr/>
        <p:txBody>
          <a:bodyPr>
            <a:noAutofit/>
          </a:bodyPr>
          <a:lstStyle/>
          <a:p>
            <a:r>
              <a:rPr lang="en-US" sz="3600" dirty="0"/>
              <a:t>Addressing Unmet Social Needs in Health Systems </a:t>
            </a:r>
          </a:p>
        </p:txBody>
      </p:sp>
      <p:sp>
        <p:nvSpPr>
          <p:cNvPr id="3" name="Content Placeholder 2">
            <a:extLst>
              <a:ext uri="{FF2B5EF4-FFF2-40B4-BE49-F238E27FC236}">
                <a16:creationId xmlns:a16="http://schemas.microsoft.com/office/drawing/2014/main" id="{11449367-5758-4435-A26D-56282D4E8BF0}"/>
              </a:ext>
            </a:extLst>
          </p:cNvPr>
          <p:cNvSpPr>
            <a:spLocks noGrp="1"/>
          </p:cNvSpPr>
          <p:nvPr>
            <p:ph idx="1"/>
          </p:nvPr>
        </p:nvSpPr>
        <p:spPr>
          <a:xfrm>
            <a:off x="412547" y="1825626"/>
            <a:ext cx="9393762" cy="4667249"/>
          </a:xfrm>
        </p:spPr>
        <p:txBody>
          <a:bodyPr>
            <a:normAutofit fontScale="92500"/>
          </a:bodyPr>
          <a:lstStyle/>
          <a:p>
            <a:pPr marL="0" indent="0">
              <a:buNone/>
            </a:pPr>
            <a:r>
              <a:rPr lang="en-US" dirty="0"/>
              <a:t>National Academy of Sciences, Engineering &amp; Medicine, 2018 report on value of addressing unmet social needs in health notes:</a:t>
            </a:r>
          </a:p>
          <a:p>
            <a:pPr lvl="1"/>
            <a:r>
              <a:rPr lang="en-US" dirty="0"/>
              <a:t>(1) health care system movement toward paying care providers based on health outcomes </a:t>
            </a:r>
          </a:p>
          <a:p>
            <a:pPr lvl="1"/>
            <a:r>
              <a:rPr lang="en-US" dirty="0"/>
              <a:t>(2) increasing recognition that addressing social determinants of health (SDOH) and unmet social needs can improve physical/behavioral health outcomes  </a:t>
            </a:r>
          </a:p>
          <a:p>
            <a:pPr lvl="1"/>
            <a:r>
              <a:rPr lang="en-US" dirty="0"/>
              <a:t>(3) provision of “social care” </a:t>
            </a:r>
            <a:r>
              <a:rPr lang="en-US" dirty="0" err="1"/>
              <a:t>eg.</a:t>
            </a:r>
            <a:r>
              <a:rPr lang="en-US" dirty="0"/>
              <a:t> upstream or wide-lens interventions to reduce impact of SDOH on health outcomes &amp; improve population health</a:t>
            </a:r>
          </a:p>
          <a:p>
            <a:pPr lvl="1"/>
            <a:r>
              <a:rPr lang="en-US" dirty="0"/>
              <a:t>(4) suggests opportunities for public health social work to embrace “social care” &amp; support proposed changes that move care upstream</a:t>
            </a:r>
          </a:p>
          <a:p>
            <a:pPr marL="457200" lvl="1" indent="0">
              <a:buNone/>
            </a:pPr>
            <a:r>
              <a:rPr lang="en-US" sz="1100" dirty="0"/>
              <a:t>(https://www.nationalacademies.org/our-work/integrating-social-needs-care-into-the-delivery-of-health-care-to-improve-the-nations-health)</a:t>
            </a:r>
          </a:p>
          <a:p>
            <a:pPr lvl="1"/>
            <a:endParaRPr lang="en-US" dirty="0"/>
          </a:p>
        </p:txBody>
      </p:sp>
      <p:pic>
        <p:nvPicPr>
          <p:cNvPr id="4" name="Picture 2" descr="Integrating Social Care into the Delivery of Health Care: Moving ...">
            <a:extLst>
              <a:ext uri="{FF2B5EF4-FFF2-40B4-BE49-F238E27FC236}">
                <a16:creationId xmlns:a16="http://schemas.microsoft.com/office/drawing/2014/main" id="{DF217A2B-1668-491E-AC2C-C85C2A1E83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4597" y="0"/>
            <a:ext cx="122026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66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20AC-29D4-47EF-9AD4-2FC0D179291D}"/>
              </a:ext>
            </a:extLst>
          </p:cNvPr>
          <p:cNvSpPr>
            <a:spLocks noGrp="1"/>
          </p:cNvSpPr>
          <p:nvPr>
            <p:ph type="title"/>
          </p:nvPr>
        </p:nvSpPr>
        <p:spPr>
          <a:xfrm>
            <a:off x="332306" y="2037636"/>
            <a:ext cx="11259926" cy="2477930"/>
          </a:xfrm>
        </p:spPr>
        <p:txBody>
          <a:bodyPr/>
          <a:lstStyle/>
          <a:p>
            <a:r>
              <a:rPr lang="en-US" b="1" dirty="0">
                <a:solidFill>
                  <a:schemeClr val="tx1"/>
                </a:solidFill>
                <a:latin typeface="Arial "/>
              </a:rPr>
              <a:t>2. Brief Review of Health Social Work </a:t>
            </a:r>
          </a:p>
        </p:txBody>
      </p:sp>
    </p:spTree>
    <p:extLst>
      <p:ext uri="{BB962C8B-B14F-4D97-AF65-F5344CB8AC3E}">
        <p14:creationId xmlns:p14="http://schemas.microsoft.com/office/powerpoint/2010/main" val="217324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4" y="270567"/>
            <a:ext cx="8580393" cy="1325563"/>
          </a:xfrm>
        </p:spPr>
        <p:txBody>
          <a:bodyPr/>
          <a:lstStyle/>
          <a:p>
            <a:r>
              <a:rPr lang="en-US" dirty="0"/>
              <a:t>Social Work’s Role in Health</a:t>
            </a:r>
          </a:p>
        </p:txBody>
      </p:sp>
      <p:sp>
        <p:nvSpPr>
          <p:cNvPr id="3" name="Content Placeholder 2"/>
          <p:cNvSpPr>
            <a:spLocks noGrp="1"/>
          </p:cNvSpPr>
          <p:nvPr>
            <p:ph idx="1"/>
          </p:nvPr>
        </p:nvSpPr>
        <p:spPr>
          <a:xfrm>
            <a:off x="702931" y="1596130"/>
            <a:ext cx="9802836" cy="4575174"/>
          </a:xfrm>
        </p:spPr>
        <p:txBody>
          <a:bodyPr>
            <a:normAutofit/>
          </a:bodyPr>
          <a:lstStyle/>
          <a:p>
            <a:r>
              <a:rPr lang="en-US" sz="2600" dirty="0"/>
              <a:t>One of the fastest growing professions in US</a:t>
            </a:r>
          </a:p>
          <a:p>
            <a:r>
              <a:rPr lang="en-US" sz="2600" dirty="0"/>
              <a:t>Social work is a health profession</a:t>
            </a:r>
          </a:p>
          <a:p>
            <a:pPr lvl="1"/>
            <a:r>
              <a:rPr lang="en-US" dirty="0"/>
              <a:t>Roughly half of nation’s 700k social workers practice directly in health </a:t>
            </a:r>
            <a:r>
              <a:rPr lang="en-US" sz="1000" dirty="0"/>
              <a:t>(BLS, 2019)</a:t>
            </a:r>
          </a:p>
          <a:p>
            <a:pPr lvl="1"/>
            <a:r>
              <a:rPr lang="en-US" dirty="0"/>
              <a:t>Remaining social workers focus on practice related to social determinants of health—housing, education, child welfare, criminal justice</a:t>
            </a:r>
          </a:p>
          <a:p>
            <a:pPr lvl="1"/>
            <a:r>
              <a:rPr lang="en-US" dirty="0"/>
              <a:t>SW provides majority of social/mental/behavioral health services</a:t>
            </a:r>
          </a:p>
          <a:p>
            <a:r>
              <a:rPr lang="en-US" sz="2600" dirty="0"/>
              <a:t>Each day, half of 1% of US population in “helping relationship” with social worker</a:t>
            </a:r>
          </a:p>
          <a:p>
            <a:r>
              <a:rPr lang="en-US" sz="2600" dirty="0"/>
              <a:t>Concern over adequacy of SW workforce as population ages</a:t>
            </a:r>
          </a:p>
          <a:p>
            <a:endParaRPr lang="en-US" dirty="0"/>
          </a:p>
        </p:txBody>
      </p:sp>
      <p:pic>
        <p:nvPicPr>
          <p:cNvPr id="4098" name="Picture 2" descr="Public Health Social Worker">
            <a:extLst>
              <a:ext uri="{FF2B5EF4-FFF2-40B4-BE49-F238E27FC236}">
                <a16:creationId xmlns:a16="http://schemas.microsoft.com/office/drawing/2014/main" id="{B8CC4AE6-2F3D-4860-A9C0-DD93E119E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417" y="270567"/>
            <a:ext cx="2363690" cy="155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5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chemeClr val="tx1"/>
                </a:solidFill>
              </a:rPr>
              <a:t>PRESENTATION OUTLINE</a:t>
            </a:r>
          </a:p>
        </p:txBody>
      </p:sp>
      <p:sp>
        <p:nvSpPr>
          <p:cNvPr id="2" name="Content Placeholder 1"/>
          <p:cNvSpPr>
            <a:spLocks noGrp="1"/>
          </p:cNvSpPr>
          <p:nvPr>
            <p:ph idx="1"/>
          </p:nvPr>
        </p:nvSpPr>
        <p:spPr>
          <a:xfrm>
            <a:off x="1676400" y="1690688"/>
            <a:ext cx="10515600" cy="4351338"/>
          </a:xfrm>
        </p:spPr>
        <p:txBody>
          <a:bodyPr>
            <a:normAutofit fontScale="92500" lnSpcReduction="10000"/>
          </a:bodyPr>
          <a:lstStyle/>
          <a:p>
            <a:pPr marL="0" indent="0">
              <a:buNone/>
            </a:pPr>
            <a:r>
              <a:rPr lang="en-US" sz="2000" b="1" dirty="0">
                <a:latin typeface="Arial Black" panose="020B0604020202020204" pitchFamily="34" charset="0"/>
                <a:cs typeface="Arial Black" panose="020B0604020202020204" pitchFamily="34" charset="0"/>
              </a:rPr>
              <a:t>01</a:t>
            </a:r>
            <a:r>
              <a:rPr lang="en-US" sz="2000" dirty="0"/>
              <a:t> 	Defining health and current health landscape</a:t>
            </a:r>
          </a:p>
          <a:p>
            <a:pPr marL="0" indent="0">
              <a:buNone/>
            </a:pPr>
            <a:r>
              <a:rPr lang="en-US" sz="2000" b="1" dirty="0">
                <a:latin typeface="Arial Black" panose="020B0604020202020204" pitchFamily="34" charset="0"/>
                <a:cs typeface="Arial Black" panose="020B0604020202020204" pitchFamily="34" charset="0"/>
              </a:rPr>
              <a:t>02</a:t>
            </a:r>
            <a:r>
              <a:rPr lang="en-US" sz="2000" dirty="0"/>
              <a:t> 	Brief review of health social work </a:t>
            </a:r>
          </a:p>
          <a:p>
            <a:pPr marL="0" indent="0">
              <a:buNone/>
            </a:pPr>
            <a:r>
              <a:rPr lang="en-US" sz="2000" b="1" dirty="0">
                <a:latin typeface="Arial Black" panose="020B0604020202020204" pitchFamily="34" charset="0"/>
                <a:cs typeface="Arial Black" panose="020B0604020202020204" pitchFamily="34" charset="0"/>
              </a:rPr>
              <a:t>03</a:t>
            </a:r>
            <a:r>
              <a:rPr lang="en-US" sz="2000" dirty="0"/>
              <a:t> 	PHSW: History, definitions, and roles </a:t>
            </a:r>
          </a:p>
          <a:p>
            <a:pPr marL="0" indent="0">
              <a:buNone/>
            </a:pPr>
            <a:r>
              <a:rPr lang="en-US" sz="2000" b="1" dirty="0">
                <a:latin typeface="Arial Black" panose="020B0604020202020204" pitchFamily="34" charset="0"/>
                <a:cs typeface="Arial Black" panose="020B0604020202020204" pitchFamily="34" charset="0"/>
              </a:rPr>
              <a:t>04 </a:t>
            </a:r>
            <a:r>
              <a:rPr lang="en-US" sz="2000" dirty="0"/>
              <a:t>	PHSW: Reclaiming for greater health impact </a:t>
            </a:r>
          </a:p>
          <a:p>
            <a:pPr marL="457200" lvl="1" indent="0">
              <a:buNone/>
            </a:pPr>
            <a:r>
              <a:rPr lang="en-US" sz="2000" dirty="0"/>
              <a:t>		Deliberately link public health and social work</a:t>
            </a:r>
          </a:p>
          <a:p>
            <a:pPr marL="457200" lvl="1" indent="0">
              <a:buNone/>
            </a:pPr>
            <a:r>
              <a:rPr lang="en-US" sz="2000" dirty="0"/>
              <a:t>		Reclaim and conceptualize </a:t>
            </a:r>
          </a:p>
          <a:p>
            <a:pPr marL="457200" lvl="1" indent="0">
              <a:buNone/>
            </a:pPr>
            <a:r>
              <a:rPr lang="en-US" sz="2000" dirty="0"/>
              <a:t>		Illuminate the PHSW approach’s contribution to SW impact on health </a:t>
            </a:r>
          </a:p>
          <a:p>
            <a:pPr marL="0" indent="0">
              <a:buNone/>
            </a:pPr>
            <a:r>
              <a:rPr lang="en-US" sz="2000" b="1" dirty="0">
                <a:latin typeface="Arial Black" panose="020B0604020202020204" pitchFamily="34" charset="0"/>
                <a:cs typeface="Arial Black" panose="020B0604020202020204" pitchFamily="34" charset="0"/>
              </a:rPr>
              <a:t>05</a:t>
            </a:r>
            <a:r>
              <a:rPr lang="en-US" sz="2000" dirty="0"/>
              <a:t> 	PHSW in Action</a:t>
            </a:r>
          </a:p>
          <a:p>
            <a:pPr marL="457200" lvl="1" indent="0">
              <a:buNone/>
            </a:pPr>
            <a:r>
              <a:rPr lang="en-US" sz="2000" dirty="0"/>
              <a:t>		Applying PHSW to Various Issues and Settings </a:t>
            </a:r>
          </a:p>
          <a:p>
            <a:pPr marL="457200" lvl="1" indent="0">
              <a:buNone/>
            </a:pPr>
            <a:r>
              <a:rPr lang="en-US" sz="2000" dirty="0"/>
              <a:t>		Using  PH, SW and PHSW Competencies </a:t>
            </a:r>
          </a:p>
          <a:p>
            <a:pPr marL="457200" lvl="1" indent="0">
              <a:buNone/>
            </a:pPr>
            <a:r>
              <a:rPr lang="en-US" sz="2000" dirty="0"/>
              <a:t>		Profiles of PHSW </a:t>
            </a:r>
          </a:p>
          <a:p>
            <a:pPr marL="0" indent="0">
              <a:buNone/>
            </a:pPr>
            <a:r>
              <a:rPr lang="en-US" sz="2000" b="1" dirty="0">
                <a:latin typeface="Arial Black" panose="020B0604020202020204" pitchFamily="34" charset="0"/>
                <a:cs typeface="Arial Black" panose="020B0604020202020204" pitchFamily="34" charset="0"/>
              </a:rPr>
              <a:t>06 </a:t>
            </a:r>
            <a:r>
              <a:rPr lang="en-US" sz="2000" dirty="0"/>
              <a:t>	HSW Resources </a:t>
            </a:r>
          </a:p>
          <a:p>
            <a:pPr marL="457200" lvl="1" indent="0">
              <a:buNone/>
            </a:pPr>
            <a:r>
              <a:rPr lang="en-US" sz="2000" dirty="0"/>
              <a:t>		Learning more about PHSW and the ALPS project </a:t>
            </a:r>
          </a:p>
          <a:p>
            <a:pPr marL="0" indent="0">
              <a:buNone/>
            </a:pPr>
            <a:endParaRPr lang="en-US" sz="1800" dirty="0"/>
          </a:p>
        </p:txBody>
      </p:sp>
      <p:cxnSp>
        <p:nvCxnSpPr>
          <p:cNvPr id="25" name="Straight Connector 24">
            <a:extLst>
              <a:ext uri="{FF2B5EF4-FFF2-40B4-BE49-F238E27FC236}">
                <a16:creationId xmlns:a16="http://schemas.microsoft.com/office/drawing/2014/main" id="{5C17BB6A-0663-5345-B99B-23E16DC28409}"/>
              </a:ext>
            </a:extLst>
          </p:cNvPr>
          <p:cNvCxnSpPr>
            <a:cxnSpLocks/>
          </p:cNvCxnSpPr>
          <p:nvPr/>
        </p:nvCxnSpPr>
        <p:spPr>
          <a:xfrm>
            <a:off x="2423279" y="1690688"/>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436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5" y="143899"/>
            <a:ext cx="10682824" cy="1325563"/>
          </a:xfrm>
        </p:spPr>
        <p:txBody>
          <a:bodyPr/>
          <a:lstStyle/>
          <a:p>
            <a:pPr algn="ctr"/>
            <a:r>
              <a:rPr lang="en-US" b="1" dirty="0"/>
              <a:t>Many Types of Health Social Work</a:t>
            </a:r>
          </a:p>
        </p:txBody>
      </p:sp>
      <p:sp>
        <p:nvSpPr>
          <p:cNvPr id="3" name="Content Placeholder 2"/>
          <p:cNvSpPr>
            <a:spLocks noGrp="1"/>
          </p:cNvSpPr>
          <p:nvPr>
            <p:ph idx="1"/>
          </p:nvPr>
        </p:nvSpPr>
        <p:spPr>
          <a:xfrm>
            <a:off x="407965" y="1574902"/>
            <a:ext cx="5978087" cy="4147471"/>
          </a:xfrm>
        </p:spPr>
        <p:txBody>
          <a:bodyPr>
            <a:noAutofit/>
          </a:bodyPr>
          <a:lstStyle/>
          <a:p>
            <a:r>
              <a:rPr lang="en-US" sz="2600" dirty="0"/>
              <a:t>Hospital&gt;medical&gt;health care Social Work</a:t>
            </a:r>
          </a:p>
          <a:p>
            <a:r>
              <a:rPr lang="en-US" sz="2600" dirty="0"/>
              <a:t>Disease-specific, e.g.: oncology, nephrology Social Work</a:t>
            </a:r>
          </a:p>
          <a:p>
            <a:r>
              <a:rPr lang="en-US" sz="2600" dirty="0"/>
              <a:t>Site-specific: e.g. NICU Social Work</a:t>
            </a:r>
          </a:p>
          <a:p>
            <a:r>
              <a:rPr lang="en-US" sz="2600" dirty="0"/>
              <a:t>Psychiatric&gt;mental health Social Work</a:t>
            </a:r>
          </a:p>
          <a:p>
            <a:r>
              <a:rPr lang="en-US" sz="2600" dirty="0"/>
              <a:t>Mental health Social Work + Substance Use Disorder SW =behavioral health SW</a:t>
            </a:r>
          </a:p>
          <a:p>
            <a:r>
              <a:rPr lang="en-US" sz="2600" dirty="0"/>
              <a:t>Public health Social Work </a:t>
            </a:r>
          </a:p>
        </p:txBody>
      </p:sp>
      <p:pic>
        <p:nvPicPr>
          <p:cNvPr id="5122" name="Picture 2" descr="Job Announcement: Social Services Supervisor - County of Solano">
            <a:extLst>
              <a:ext uri="{FF2B5EF4-FFF2-40B4-BE49-F238E27FC236}">
                <a16:creationId xmlns:a16="http://schemas.microsoft.com/office/drawing/2014/main" id="{8C37D1B1-9A43-4CFE-B812-D420811F54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1" y="2065264"/>
            <a:ext cx="4645744" cy="236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03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899" y="0"/>
            <a:ext cx="9393763" cy="1325563"/>
          </a:xfrm>
        </p:spPr>
        <p:txBody>
          <a:bodyPr/>
          <a:lstStyle/>
          <a:p>
            <a:pPr algn="ctr"/>
            <a:r>
              <a:rPr lang="en-US" dirty="0"/>
              <a:t>Contemporary Roles of HSW</a:t>
            </a:r>
            <a:endParaRPr lang="en-US" b="1" dirty="0"/>
          </a:p>
        </p:txBody>
      </p:sp>
      <p:sp>
        <p:nvSpPr>
          <p:cNvPr id="3" name="Content Placeholder 2"/>
          <p:cNvSpPr>
            <a:spLocks noGrp="1"/>
          </p:cNvSpPr>
          <p:nvPr>
            <p:ph idx="1"/>
          </p:nvPr>
        </p:nvSpPr>
        <p:spPr>
          <a:xfrm>
            <a:off x="518614" y="1110141"/>
            <a:ext cx="10830307" cy="4719159"/>
          </a:xfrm>
        </p:spPr>
        <p:txBody>
          <a:bodyPr>
            <a:normAutofit/>
          </a:bodyPr>
          <a:lstStyle/>
          <a:p>
            <a:pPr marL="0" indent="0">
              <a:buNone/>
            </a:pPr>
            <a:r>
              <a:rPr lang="en-US" sz="2400" dirty="0"/>
              <a:t>Allen &amp; Spitzer’s </a:t>
            </a:r>
            <a:r>
              <a:rPr lang="en-US" sz="1000" dirty="0"/>
              <a:t>(2015) </a:t>
            </a:r>
            <a:r>
              <a:rPr lang="en-US" sz="2400" dirty="0"/>
              <a:t>Four C’s:</a:t>
            </a:r>
          </a:p>
          <a:p>
            <a:r>
              <a:rPr lang="en-US" sz="2400" dirty="0"/>
              <a:t>Provide counseling/therapy &amp; other forms of direct client </a:t>
            </a:r>
            <a:r>
              <a:rPr lang="en-US" sz="2400" b="1" i="1" u="sng" dirty="0"/>
              <a:t>care</a:t>
            </a:r>
            <a:endParaRPr lang="en-US" sz="2400" b="1" u="sng" dirty="0"/>
          </a:p>
          <a:p>
            <a:r>
              <a:rPr lang="en-US" sz="2400" b="1" i="1" u="sng" dirty="0"/>
              <a:t>Collaborate &amp; coordinate </a:t>
            </a:r>
            <a:r>
              <a:rPr lang="en-US" sz="2400" dirty="0"/>
              <a:t>with health team members </a:t>
            </a:r>
          </a:p>
          <a:p>
            <a:r>
              <a:rPr lang="en-US" sz="2400" dirty="0"/>
              <a:t>Help patients manage the </a:t>
            </a:r>
            <a:r>
              <a:rPr lang="en-US" sz="2400" b="1" i="1" u="sng" dirty="0"/>
              <a:t>complexity</a:t>
            </a:r>
            <a:r>
              <a:rPr lang="en-US" sz="2400" dirty="0"/>
              <a:t> of illness/disorders</a:t>
            </a:r>
          </a:p>
          <a:p>
            <a:r>
              <a:rPr lang="en-US" sz="2400" dirty="0"/>
              <a:t>Help patients negotiate the </a:t>
            </a:r>
            <a:r>
              <a:rPr lang="en-US" sz="2400" b="1" dirty="0"/>
              <a:t>cultural</a:t>
            </a:r>
            <a:r>
              <a:rPr lang="en-US" sz="2400" dirty="0"/>
              <a:t> &amp; organizational </a:t>
            </a:r>
            <a:r>
              <a:rPr lang="en-US" sz="2400" b="1" i="1" u="sng" dirty="0"/>
              <a:t>context</a:t>
            </a:r>
            <a:r>
              <a:rPr lang="en-US" sz="2400" b="1" i="1" dirty="0"/>
              <a:t> </a:t>
            </a:r>
            <a:r>
              <a:rPr lang="en-US" sz="2400" dirty="0"/>
              <a:t>of health organizations   </a:t>
            </a:r>
          </a:p>
          <a:p>
            <a:pPr marL="0" indent="0">
              <a:buNone/>
            </a:pPr>
            <a:r>
              <a:rPr lang="en-US" sz="2400" b="1" dirty="0"/>
              <a:t>OR</a:t>
            </a:r>
            <a:r>
              <a:rPr lang="en-US" sz="2400" dirty="0"/>
              <a:t>: </a:t>
            </a:r>
            <a:r>
              <a:rPr lang="en-US" sz="2400" b="1" dirty="0"/>
              <a:t>Bouncers, brokers &amp; glue </a:t>
            </a:r>
            <a:r>
              <a:rPr lang="en-US" sz="2400" dirty="0"/>
              <a:t>(discharge planning, navigation, advocacy, assessment, case management, crisis intervention &amp; integration) </a:t>
            </a:r>
          </a:p>
          <a:p>
            <a:pPr marL="0" indent="0">
              <a:buNone/>
            </a:pPr>
            <a:endParaRPr lang="en-US" b="1" dirty="0"/>
          </a:p>
          <a:p>
            <a:pPr marL="0" indent="0">
              <a:buNone/>
            </a:pPr>
            <a:endParaRPr lang="en-US" dirty="0"/>
          </a:p>
        </p:txBody>
      </p:sp>
      <p:pic>
        <p:nvPicPr>
          <p:cNvPr id="6146" name="Picture 2" descr="What's My Role: &quot;Dad&quot; or &quot;Stepdad&quot;? | StepDadding.com">
            <a:extLst>
              <a:ext uri="{FF2B5EF4-FFF2-40B4-BE49-F238E27FC236}">
                <a16:creationId xmlns:a16="http://schemas.microsoft.com/office/drawing/2014/main" id="{BDF7D63C-CA24-498B-BEB1-6E2596EEC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068" y="4800600"/>
            <a:ext cx="586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D83065-CC79-4531-A1D0-89AB203AE0BF}"/>
              </a:ext>
            </a:extLst>
          </p:cNvPr>
          <p:cNvSpPr/>
          <p:nvPr/>
        </p:nvSpPr>
        <p:spPr>
          <a:xfrm>
            <a:off x="8513191" y="4431268"/>
            <a:ext cx="1532792" cy="246221"/>
          </a:xfrm>
          <a:prstGeom prst="rect">
            <a:avLst/>
          </a:prstGeom>
        </p:spPr>
        <p:txBody>
          <a:bodyPr wrap="none">
            <a:spAutoFit/>
          </a:bodyPr>
          <a:lstStyle/>
          <a:p>
            <a:r>
              <a:rPr lang="en-US" sz="1000" dirty="0">
                <a:latin typeface="Arial" panose="020B0604020202020204" pitchFamily="34" charset="0"/>
                <a:cs typeface="Arial" panose="020B0604020202020204" pitchFamily="34" charset="0"/>
              </a:rPr>
              <a:t>(Craig &amp; </a:t>
            </a:r>
            <a:r>
              <a:rPr lang="en-US" sz="1000" dirty="0" err="1">
                <a:latin typeface="Arial" panose="020B0604020202020204" pitchFamily="34" charset="0"/>
                <a:cs typeface="Arial" panose="020B0604020202020204" pitchFamily="34" charset="0"/>
              </a:rPr>
              <a:t>Muskat</a:t>
            </a:r>
            <a:r>
              <a:rPr lang="en-US" sz="1000" dirty="0">
                <a:latin typeface="Arial" panose="020B0604020202020204" pitchFamily="34" charset="0"/>
                <a:cs typeface="Arial" panose="020B0604020202020204" pitchFamily="34" charset="0"/>
              </a:rPr>
              <a:t> , 2013)</a:t>
            </a:r>
          </a:p>
        </p:txBody>
      </p:sp>
    </p:spTree>
    <p:extLst>
      <p:ext uri="{BB962C8B-B14F-4D97-AF65-F5344CB8AC3E}">
        <p14:creationId xmlns:p14="http://schemas.microsoft.com/office/powerpoint/2010/main" val="153855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4" y="119632"/>
            <a:ext cx="10328863" cy="1325563"/>
          </a:xfrm>
        </p:spPr>
        <p:txBody>
          <a:bodyPr/>
          <a:lstStyle/>
          <a:p>
            <a:pPr algn="ctr"/>
            <a:r>
              <a:rPr lang="en-US" dirty="0"/>
              <a:t>Health Social Work (Largely) Downstream</a:t>
            </a:r>
          </a:p>
        </p:txBody>
      </p:sp>
      <p:sp>
        <p:nvSpPr>
          <p:cNvPr id="3" name="Content Placeholder 2"/>
          <p:cNvSpPr>
            <a:spLocks noGrp="1"/>
          </p:cNvSpPr>
          <p:nvPr>
            <p:ph idx="1"/>
          </p:nvPr>
        </p:nvSpPr>
        <p:spPr>
          <a:xfrm>
            <a:off x="260480" y="1928865"/>
            <a:ext cx="5978088" cy="3801452"/>
          </a:xfrm>
        </p:spPr>
        <p:txBody>
          <a:bodyPr>
            <a:normAutofit lnSpcReduction="10000"/>
          </a:bodyPr>
          <a:lstStyle/>
          <a:p>
            <a:r>
              <a:rPr lang="en-US" dirty="0"/>
              <a:t>Most health SW “</a:t>
            </a:r>
            <a:r>
              <a:rPr lang="en-US" b="1" dirty="0"/>
              <a:t>downstream:” </a:t>
            </a:r>
            <a:r>
              <a:rPr lang="en-US" dirty="0"/>
              <a:t>clinical services including diagnosis, counseling, treatment, psychosocial support, crisis intervention</a:t>
            </a:r>
          </a:p>
          <a:p>
            <a:r>
              <a:rPr lang="en-US" dirty="0"/>
              <a:t>Clinical services: crucial to individual &amp; family well-being, but </a:t>
            </a:r>
            <a:r>
              <a:rPr lang="en-US" b="1" i="1" dirty="0"/>
              <a:t>limited impact on promoting equity and improving population outcomes </a:t>
            </a:r>
          </a:p>
          <a:p>
            <a:pPr marL="0" indent="0">
              <a:buNone/>
            </a:pPr>
            <a:endParaRPr lang="en-US" dirty="0"/>
          </a:p>
        </p:txBody>
      </p:sp>
      <p:pic>
        <p:nvPicPr>
          <p:cNvPr id="7170" name="Picture 2" descr="Does Anyone Care About the Mental Health of Social Workers?">
            <a:extLst>
              <a:ext uri="{FF2B5EF4-FFF2-40B4-BE49-F238E27FC236}">
                <a16:creationId xmlns:a16="http://schemas.microsoft.com/office/drawing/2014/main" id="{D15B0DC0-7F77-45C7-A87A-5BE31BB4DC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568" y="2245443"/>
            <a:ext cx="4593765" cy="257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12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46CD-ACD9-4C3D-8844-E5AF1A02AEDB}"/>
              </a:ext>
            </a:extLst>
          </p:cNvPr>
          <p:cNvSpPr>
            <a:spLocks noGrp="1"/>
          </p:cNvSpPr>
          <p:nvPr>
            <p:ph type="title"/>
          </p:nvPr>
        </p:nvSpPr>
        <p:spPr>
          <a:xfrm>
            <a:off x="879912" y="266212"/>
            <a:ext cx="9393763" cy="1325563"/>
          </a:xfrm>
        </p:spPr>
        <p:txBody>
          <a:bodyPr/>
          <a:lstStyle/>
          <a:p>
            <a:pPr algn="ctr"/>
            <a:r>
              <a:rPr lang="en-US" dirty="0"/>
              <a:t>Changing How We View and Do Health Social Work</a:t>
            </a:r>
          </a:p>
        </p:txBody>
      </p:sp>
      <p:sp>
        <p:nvSpPr>
          <p:cNvPr id="3" name="Content Placeholder 2">
            <a:extLst>
              <a:ext uri="{FF2B5EF4-FFF2-40B4-BE49-F238E27FC236}">
                <a16:creationId xmlns:a16="http://schemas.microsoft.com/office/drawing/2014/main" id="{3FD77E31-6153-4AEB-AC50-345D28D28C56}"/>
              </a:ext>
            </a:extLst>
          </p:cNvPr>
          <p:cNvSpPr>
            <a:spLocks noGrp="1"/>
          </p:cNvSpPr>
          <p:nvPr>
            <p:ph idx="1"/>
          </p:nvPr>
        </p:nvSpPr>
        <p:spPr>
          <a:xfrm>
            <a:off x="536829" y="2134601"/>
            <a:ext cx="10079927" cy="4457187"/>
          </a:xfrm>
        </p:spPr>
        <p:txBody>
          <a:bodyPr>
            <a:normAutofit/>
          </a:bodyPr>
          <a:lstStyle/>
          <a:p>
            <a:pPr marL="0" indent="0">
              <a:buNone/>
            </a:pPr>
            <a:r>
              <a:rPr lang="en-US" sz="2600" dirty="0"/>
              <a:t>Social workers are either working directly on health or they’re working  on issues that socially determine health and well-being: housing, child welfare, education, access, community development, behavioral health; important that SW embrace upstream “social care” approaches: </a:t>
            </a:r>
          </a:p>
          <a:p>
            <a:pPr marL="0" indent="0">
              <a:buNone/>
            </a:pPr>
            <a:r>
              <a:rPr lang="en-US" dirty="0"/>
              <a:t>			 	</a:t>
            </a:r>
          </a:p>
          <a:p>
            <a:pPr marL="0" indent="0">
              <a:buNone/>
            </a:pPr>
            <a:r>
              <a:rPr lang="en-US" dirty="0"/>
              <a:t>				</a:t>
            </a:r>
            <a:r>
              <a:rPr lang="en-US" sz="2600" dirty="0"/>
              <a:t>(MAYBE) ALL SOCIAL WORK IS</a:t>
            </a:r>
          </a:p>
          <a:p>
            <a:pPr marL="0" indent="0">
              <a:buNone/>
            </a:pPr>
            <a:r>
              <a:rPr lang="en-US" sz="2600" dirty="0"/>
              <a:t>				HEALTH SOCIAL WORK NOW…</a:t>
            </a:r>
          </a:p>
          <a:p>
            <a:endParaRPr lang="en-US" sz="2600" dirty="0"/>
          </a:p>
          <a:p>
            <a:endParaRPr lang="en-US" dirty="0"/>
          </a:p>
          <a:p>
            <a:endParaRPr lang="en-US" dirty="0"/>
          </a:p>
        </p:txBody>
      </p:sp>
      <p:pic>
        <p:nvPicPr>
          <p:cNvPr id="8" name="Picture 7">
            <a:extLst>
              <a:ext uri="{FF2B5EF4-FFF2-40B4-BE49-F238E27FC236}">
                <a16:creationId xmlns:a16="http://schemas.microsoft.com/office/drawing/2014/main" id="{780F4E08-9FF6-4178-86E1-6D03F6F48294}"/>
              </a:ext>
            </a:extLst>
          </p:cNvPr>
          <p:cNvPicPr>
            <a:picLocks noChangeAspect="1"/>
          </p:cNvPicPr>
          <p:nvPr/>
        </p:nvPicPr>
        <p:blipFill>
          <a:blip r:embed="rId3"/>
          <a:stretch>
            <a:fillRect/>
          </a:stretch>
        </p:blipFill>
        <p:spPr>
          <a:xfrm>
            <a:off x="711796" y="4183552"/>
            <a:ext cx="2752725" cy="1666875"/>
          </a:xfrm>
          <a:prstGeom prst="rect">
            <a:avLst/>
          </a:prstGeom>
        </p:spPr>
      </p:pic>
    </p:spTree>
    <p:extLst>
      <p:ext uri="{BB962C8B-B14F-4D97-AF65-F5344CB8AC3E}">
        <p14:creationId xmlns:p14="http://schemas.microsoft.com/office/powerpoint/2010/main" val="250601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D6AF-153C-4C1D-859D-11BABC202A8B}"/>
              </a:ext>
            </a:extLst>
          </p:cNvPr>
          <p:cNvSpPr>
            <a:spLocks noGrp="1"/>
          </p:cNvSpPr>
          <p:nvPr>
            <p:ph type="title"/>
          </p:nvPr>
        </p:nvSpPr>
        <p:spPr>
          <a:xfrm>
            <a:off x="756306" y="231161"/>
            <a:ext cx="9393763" cy="1325563"/>
          </a:xfrm>
        </p:spPr>
        <p:txBody>
          <a:bodyPr>
            <a:normAutofit/>
          </a:bodyPr>
          <a:lstStyle/>
          <a:p>
            <a:pPr algn="ctr"/>
            <a:r>
              <a:rPr lang="en-US" dirty="0"/>
              <a:t>Adopting Public/Population Health Approaches</a:t>
            </a:r>
          </a:p>
        </p:txBody>
      </p:sp>
      <p:sp>
        <p:nvSpPr>
          <p:cNvPr id="3" name="Content Placeholder 2">
            <a:extLst>
              <a:ext uri="{FF2B5EF4-FFF2-40B4-BE49-F238E27FC236}">
                <a16:creationId xmlns:a16="http://schemas.microsoft.com/office/drawing/2014/main" id="{F2D5B5AA-FBEC-48C4-96A4-A895C76B84FD}"/>
              </a:ext>
            </a:extLst>
          </p:cNvPr>
          <p:cNvSpPr>
            <a:spLocks noGrp="1"/>
          </p:cNvSpPr>
          <p:nvPr>
            <p:ph idx="1"/>
          </p:nvPr>
        </p:nvSpPr>
        <p:spPr>
          <a:xfrm>
            <a:off x="407963" y="1690688"/>
            <a:ext cx="5373405" cy="4899639"/>
          </a:xfrm>
        </p:spPr>
        <p:txBody>
          <a:bodyPr>
            <a:normAutofit/>
          </a:bodyPr>
          <a:lstStyle/>
          <a:p>
            <a:pPr marL="0" indent="0">
              <a:buNone/>
            </a:pPr>
            <a:r>
              <a:rPr lang="en-US" sz="2600" dirty="0"/>
              <a:t>Implications: </a:t>
            </a:r>
          </a:p>
          <a:p>
            <a:r>
              <a:rPr lang="en-US" sz="2600" dirty="0"/>
              <a:t>Expanded professional focus on broader practice paradigm (individual/community/population)</a:t>
            </a:r>
          </a:p>
          <a:p>
            <a:r>
              <a:rPr lang="en-US" sz="2600" dirty="0"/>
              <a:t>Recalibrates education &amp; workforce training to include “wide-lens” approaches </a:t>
            </a:r>
          </a:p>
          <a:p>
            <a:r>
              <a:rPr lang="en-US" sz="2600" dirty="0"/>
              <a:t>Strengthens profession’s reach, value, &amp; impact by enhancing interprofessional/cross-sectoral collaborations &amp; focus on population health outcomes</a:t>
            </a:r>
            <a:endParaRPr lang="en-US" dirty="0"/>
          </a:p>
        </p:txBody>
      </p:sp>
      <p:pic>
        <p:nvPicPr>
          <p:cNvPr id="8194" name="Picture 2" descr="What is Primary Healthcare?">
            <a:extLst>
              <a:ext uri="{FF2B5EF4-FFF2-40B4-BE49-F238E27FC236}">
                <a16:creationId xmlns:a16="http://schemas.microsoft.com/office/drawing/2014/main" id="{AFAD4310-D7E5-4753-A48D-CAF7FD76E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534" y="2507225"/>
            <a:ext cx="5244553" cy="266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1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5EFD-95EF-443E-8A27-0ECFFF44B21C}"/>
              </a:ext>
            </a:extLst>
          </p:cNvPr>
          <p:cNvSpPr>
            <a:spLocks noGrp="1"/>
          </p:cNvSpPr>
          <p:nvPr>
            <p:ph type="title"/>
          </p:nvPr>
        </p:nvSpPr>
        <p:spPr>
          <a:xfrm>
            <a:off x="332305" y="2414663"/>
            <a:ext cx="11525397" cy="1723877"/>
          </a:xfrm>
        </p:spPr>
        <p:txBody>
          <a:bodyPr/>
          <a:lstStyle/>
          <a:p>
            <a:r>
              <a:rPr lang="en-US" b="1" dirty="0">
                <a:solidFill>
                  <a:schemeClr val="tx1"/>
                </a:solidFill>
                <a:latin typeface="Arial "/>
              </a:rPr>
              <a:t>3. Public Health Social Work </a:t>
            </a:r>
          </a:p>
        </p:txBody>
      </p:sp>
      <p:sp>
        <p:nvSpPr>
          <p:cNvPr id="3" name="Text Placeholder 2">
            <a:extLst>
              <a:ext uri="{FF2B5EF4-FFF2-40B4-BE49-F238E27FC236}">
                <a16:creationId xmlns:a16="http://schemas.microsoft.com/office/drawing/2014/main" id="{65B7EF77-BD26-4788-86D0-363FEC9B40A0}"/>
              </a:ext>
            </a:extLst>
          </p:cNvPr>
          <p:cNvSpPr>
            <a:spLocks noGrp="1"/>
          </p:cNvSpPr>
          <p:nvPr>
            <p:ph type="body" idx="4294967295"/>
          </p:nvPr>
        </p:nvSpPr>
        <p:spPr>
          <a:xfrm>
            <a:off x="332306" y="4252579"/>
            <a:ext cx="6746875" cy="1500187"/>
          </a:xfrm>
        </p:spPr>
        <p:txBody>
          <a:bodyPr/>
          <a:lstStyle/>
          <a:p>
            <a:r>
              <a:rPr lang="en-US" sz="2600" dirty="0">
                <a:latin typeface="Arial "/>
              </a:rPr>
              <a:t>History, Definitions, and Roles </a:t>
            </a:r>
          </a:p>
        </p:txBody>
      </p:sp>
    </p:spTree>
    <p:extLst>
      <p:ext uri="{BB962C8B-B14F-4D97-AF65-F5344CB8AC3E}">
        <p14:creationId xmlns:p14="http://schemas.microsoft.com/office/powerpoint/2010/main" val="356830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937" y="320880"/>
            <a:ext cx="9393763" cy="1325563"/>
          </a:xfrm>
        </p:spPr>
        <p:txBody>
          <a:bodyPr/>
          <a:lstStyle/>
          <a:p>
            <a:pPr algn="ctr"/>
            <a:r>
              <a:rPr lang="en-US" dirty="0"/>
              <a:t>Public Health Social Work (PHSW)</a:t>
            </a:r>
          </a:p>
        </p:txBody>
      </p:sp>
      <p:sp>
        <p:nvSpPr>
          <p:cNvPr id="3" name="Content Placeholder 2"/>
          <p:cNvSpPr>
            <a:spLocks noGrp="1"/>
          </p:cNvSpPr>
          <p:nvPr>
            <p:ph idx="1"/>
          </p:nvPr>
        </p:nvSpPr>
        <p:spPr>
          <a:xfrm>
            <a:off x="643937" y="1825626"/>
            <a:ext cx="10358359" cy="3801452"/>
          </a:xfrm>
        </p:spPr>
        <p:txBody>
          <a:bodyPr/>
          <a:lstStyle/>
          <a:p>
            <a:pPr marL="0" indent="0">
              <a:buNone/>
            </a:pPr>
            <a:r>
              <a:rPr lang="en-US" dirty="0"/>
              <a:t>Sub-discipline and framework within social work that uses multifaceted, wide-lens public approaches to address major health issues, promote health equity &amp; mitigate health problems </a:t>
            </a:r>
            <a:r>
              <a:rPr lang="en-US" sz="1000" dirty="0"/>
              <a:t>(Ruth, Wachman &amp; Marshall, 2019)</a:t>
            </a:r>
          </a:p>
          <a:p>
            <a:endParaRPr lang="en-US" dirty="0"/>
          </a:p>
        </p:txBody>
      </p:sp>
      <p:sp>
        <p:nvSpPr>
          <p:cNvPr id="4" name="Oval 3">
            <a:extLst>
              <a:ext uri="{FF2B5EF4-FFF2-40B4-BE49-F238E27FC236}">
                <a16:creationId xmlns:a16="http://schemas.microsoft.com/office/drawing/2014/main" id="{4155151F-C9A7-4291-BA3B-E3A2D769BF20}"/>
              </a:ext>
            </a:extLst>
          </p:cNvPr>
          <p:cNvSpPr/>
          <p:nvPr/>
        </p:nvSpPr>
        <p:spPr>
          <a:xfrm>
            <a:off x="2728452" y="3429000"/>
            <a:ext cx="3229897" cy="3266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121491-39DD-4727-9541-65904029AF01}"/>
              </a:ext>
            </a:extLst>
          </p:cNvPr>
          <p:cNvSpPr/>
          <p:nvPr/>
        </p:nvSpPr>
        <p:spPr>
          <a:xfrm>
            <a:off x="4618704" y="3429000"/>
            <a:ext cx="3229897" cy="326676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D8EBDE-EDFE-4D6B-8229-2EB63E28FAC5}"/>
              </a:ext>
            </a:extLst>
          </p:cNvPr>
          <p:cNvSpPr txBox="1"/>
          <p:nvPr/>
        </p:nvSpPr>
        <p:spPr>
          <a:xfrm>
            <a:off x="3538245" y="3955431"/>
            <a:ext cx="1610310" cy="369332"/>
          </a:xfrm>
          <a:prstGeom prst="rect">
            <a:avLst/>
          </a:prstGeom>
          <a:noFill/>
        </p:spPr>
        <p:txBody>
          <a:bodyPr wrap="square" rtlCol="0">
            <a:spAutoFit/>
          </a:bodyPr>
          <a:lstStyle/>
          <a:p>
            <a:r>
              <a:rPr lang="en-US" b="1" dirty="0">
                <a:latin typeface="Ink Free" panose="03080402000500000000" pitchFamily="66" charset="0"/>
              </a:rPr>
              <a:t>Social Work</a:t>
            </a:r>
          </a:p>
        </p:txBody>
      </p:sp>
      <p:sp>
        <p:nvSpPr>
          <p:cNvPr id="12" name="TextBox 11">
            <a:extLst>
              <a:ext uri="{FF2B5EF4-FFF2-40B4-BE49-F238E27FC236}">
                <a16:creationId xmlns:a16="http://schemas.microsoft.com/office/drawing/2014/main" id="{088CD7F4-B652-4161-8EEE-E05A1A2CD7DF}"/>
              </a:ext>
            </a:extLst>
          </p:cNvPr>
          <p:cNvSpPr txBox="1"/>
          <p:nvPr/>
        </p:nvSpPr>
        <p:spPr>
          <a:xfrm>
            <a:off x="5823116" y="3955431"/>
            <a:ext cx="1610310" cy="369332"/>
          </a:xfrm>
          <a:prstGeom prst="rect">
            <a:avLst/>
          </a:prstGeom>
          <a:noFill/>
        </p:spPr>
        <p:txBody>
          <a:bodyPr wrap="square" rtlCol="0">
            <a:spAutoFit/>
          </a:bodyPr>
          <a:lstStyle/>
          <a:p>
            <a:r>
              <a:rPr lang="en-US" b="1" dirty="0">
                <a:latin typeface="Ink Free" panose="03080402000500000000" pitchFamily="66" charset="0"/>
              </a:rPr>
              <a:t>Public Health</a:t>
            </a:r>
          </a:p>
        </p:txBody>
      </p:sp>
      <p:sp>
        <p:nvSpPr>
          <p:cNvPr id="13" name="TextBox 12">
            <a:extLst>
              <a:ext uri="{FF2B5EF4-FFF2-40B4-BE49-F238E27FC236}">
                <a16:creationId xmlns:a16="http://schemas.microsoft.com/office/drawing/2014/main" id="{A1CAB0C2-F2A4-4BFC-AB4D-6F2E5D217971}"/>
              </a:ext>
            </a:extLst>
          </p:cNvPr>
          <p:cNvSpPr txBox="1"/>
          <p:nvPr/>
        </p:nvSpPr>
        <p:spPr>
          <a:xfrm>
            <a:off x="4779456" y="4570709"/>
            <a:ext cx="1257957" cy="646331"/>
          </a:xfrm>
          <a:prstGeom prst="rect">
            <a:avLst/>
          </a:prstGeom>
          <a:noFill/>
        </p:spPr>
        <p:txBody>
          <a:bodyPr wrap="square" rtlCol="0">
            <a:spAutoFit/>
          </a:bodyPr>
          <a:lstStyle/>
          <a:p>
            <a:r>
              <a:rPr lang="en-US" b="1" dirty="0">
                <a:latin typeface="Ink Free" panose="03080402000500000000" pitchFamily="66" charset="0"/>
              </a:rPr>
              <a:t>Health &amp; Wellbeing</a:t>
            </a:r>
          </a:p>
        </p:txBody>
      </p:sp>
    </p:spTree>
    <p:extLst>
      <p:ext uri="{BB962C8B-B14F-4D97-AF65-F5344CB8AC3E}">
        <p14:creationId xmlns:p14="http://schemas.microsoft.com/office/powerpoint/2010/main" val="1757853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cs typeface="Arial" panose="020B0604020202020204" pitchFamily="34" charset="0"/>
              </a:rPr>
              <a:t>A Brief History of PHSW</a:t>
            </a:r>
          </a:p>
        </p:txBody>
      </p:sp>
      <p:sp>
        <p:nvSpPr>
          <p:cNvPr id="3" name="Content Placeholder 2"/>
          <p:cNvSpPr>
            <a:spLocks noGrp="1"/>
          </p:cNvSpPr>
          <p:nvPr>
            <p:ph idx="1"/>
          </p:nvPr>
        </p:nvSpPr>
        <p:spPr>
          <a:xfrm>
            <a:off x="407964" y="1825625"/>
            <a:ext cx="9949374" cy="4667249"/>
          </a:xfrm>
        </p:spPr>
        <p:txBody>
          <a:bodyPr>
            <a:normAutofit lnSpcReduction="10000"/>
          </a:bodyPr>
          <a:lstStyle/>
          <a:p>
            <a:pPr marL="69850" indent="0">
              <a:buNone/>
            </a:pPr>
            <a:r>
              <a:rPr lang="en-US" sz="3000" b="1" dirty="0">
                <a:ea typeface="ＭＳ Ｐゴシック" pitchFamily="34" charset="-128"/>
              </a:rPr>
              <a:t>Social work and public health closely linked across wide range of issues: </a:t>
            </a:r>
          </a:p>
          <a:p>
            <a:pPr marL="412750" indent="-342900"/>
            <a:r>
              <a:rPr lang="en-US" b="1" dirty="0">
                <a:ea typeface="ＭＳ Ｐゴシック" pitchFamily="34" charset="-128"/>
              </a:rPr>
              <a:t>Maternal and child health </a:t>
            </a:r>
            <a:r>
              <a:rPr lang="en-US" dirty="0">
                <a:ea typeface="ＭＳ Ｐゴシック" pitchFamily="34" charset="-128"/>
              </a:rPr>
              <a:t>(clean milk and water; home visiting; infant and maternal morbidity/mortality prevention)</a:t>
            </a:r>
          </a:p>
          <a:p>
            <a:pPr marL="412750" indent="-342900"/>
            <a:r>
              <a:rPr lang="en-US" b="1" dirty="0">
                <a:ea typeface="ＭＳ Ｐゴシック" pitchFamily="34" charset="-128"/>
              </a:rPr>
              <a:t>Infectious disease control </a:t>
            </a:r>
            <a:r>
              <a:rPr lang="en-US" dirty="0">
                <a:ea typeface="ＭＳ Ｐゴシック" pitchFamily="34" charset="-128"/>
              </a:rPr>
              <a:t>(TB, STDs)</a:t>
            </a:r>
          </a:p>
          <a:p>
            <a:pPr marL="412750" indent="-342900"/>
            <a:r>
              <a:rPr lang="en-US" b="1" dirty="0">
                <a:ea typeface="ＭＳ Ｐゴシック" pitchFamily="34" charset="-128"/>
              </a:rPr>
              <a:t>Settlement houses </a:t>
            </a:r>
            <a:r>
              <a:rPr lang="en-US" dirty="0">
                <a:ea typeface="ＭＳ Ｐゴシック" pitchFamily="34" charset="-128"/>
              </a:rPr>
              <a:t>(sanitation, school lunches, health advocacy, environment improvement)</a:t>
            </a:r>
          </a:p>
          <a:p>
            <a:pPr marL="412750" indent="-342900"/>
            <a:r>
              <a:rPr lang="en-US" b="1" dirty="0">
                <a:ea typeface="ＭＳ Ｐゴシック" pitchFamily="34" charset="-128"/>
              </a:rPr>
              <a:t>Hospital-based social work </a:t>
            </a:r>
            <a:r>
              <a:rPr lang="en-US" dirty="0">
                <a:ea typeface="ＭＳ Ｐゴシック" pitchFamily="34" charset="-128"/>
              </a:rPr>
              <a:t>“A curiously many sided job…addressing the sociologic side of patients’ distress, offering patients a chance to clear their mind and reshape their days.”</a:t>
            </a:r>
            <a:r>
              <a:rPr lang="en-US" sz="2400" dirty="0">
                <a:ea typeface="ＭＳ Ｐゴシック" pitchFamily="34" charset="-128"/>
              </a:rPr>
              <a:t> </a:t>
            </a:r>
            <a:r>
              <a:rPr lang="en-US" sz="1400" dirty="0">
                <a:ea typeface="ＭＳ Ｐゴシック" pitchFamily="34" charset="-128"/>
              </a:rPr>
              <a:t>(Cabot, 1905)</a:t>
            </a:r>
            <a:endParaRPr lang="en-US" sz="2400" dirty="0">
              <a:ea typeface="ＭＳ Ｐゴシック" pitchFamily="34" charset="-128"/>
            </a:endParaRPr>
          </a:p>
          <a:p>
            <a:endParaRPr lang="en-US" dirty="0"/>
          </a:p>
        </p:txBody>
      </p:sp>
      <p:pic>
        <p:nvPicPr>
          <p:cNvPr id="10242" name="Picture 2" descr="The Evolution of Social Work: Historical Milestones - Blog">
            <a:extLst>
              <a:ext uri="{FF2B5EF4-FFF2-40B4-BE49-F238E27FC236}">
                <a16:creationId xmlns:a16="http://schemas.microsoft.com/office/drawing/2014/main" id="{B4D22B05-6AE4-4494-A02E-4188627D25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6357" y="203526"/>
            <a:ext cx="1843589" cy="148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273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754" y="220581"/>
            <a:ext cx="9393763" cy="1325563"/>
          </a:xfrm>
        </p:spPr>
        <p:txBody>
          <a:bodyPr/>
          <a:lstStyle/>
          <a:p>
            <a:pPr algn="ctr"/>
            <a:r>
              <a:rPr lang="en-US" dirty="0"/>
              <a:t>Social Work and Public Health: “Inseparable?”</a:t>
            </a:r>
          </a:p>
        </p:txBody>
      </p:sp>
      <p:sp>
        <p:nvSpPr>
          <p:cNvPr id="3" name="Content Placeholder 2"/>
          <p:cNvSpPr>
            <a:spLocks noGrp="1"/>
          </p:cNvSpPr>
          <p:nvPr>
            <p:ph idx="1"/>
          </p:nvPr>
        </p:nvSpPr>
        <p:spPr>
          <a:xfrm>
            <a:off x="518835" y="1833569"/>
            <a:ext cx="10461597" cy="3801452"/>
          </a:xfrm>
        </p:spPr>
        <p:txBody>
          <a:bodyPr/>
          <a:lstStyle/>
          <a:p>
            <a:pPr marL="0" indent="0">
              <a:buNone/>
            </a:pPr>
            <a:r>
              <a:rPr lang="en-US" dirty="0"/>
              <a:t>“The fields of social work and public health are inseparable, and no artificial boundaries can separate them. Social work is interwoven in the whole fabric of the public health movement, and has directly influenced it at every point”</a:t>
            </a:r>
            <a:r>
              <a:rPr lang="en-US" sz="1050" dirty="0"/>
              <a:t> (Hopkins, 1926)</a:t>
            </a:r>
          </a:p>
        </p:txBody>
      </p:sp>
      <p:sp>
        <p:nvSpPr>
          <p:cNvPr id="4" name="Rectangle 3">
            <a:extLst>
              <a:ext uri="{FF2B5EF4-FFF2-40B4-BE49-F238E27FC236}">
                <a16:creationId xmlns:a16="http://schemas.microsoft.com/office/drawing/2014/main" id="{4C68BDB6-E0AD-4807-A975-2384506D4427}"/>
              </a:ext>
            </a:extLst>
          </p:cNvPr>
          <p:cNvSpPr/>
          <p:nvPr/>
        </p:nvSpPr>
        <p:spPr>
          <a:xfrm>
            <a:off x="1570479" y="6242447"/>
            <a:ext cx="9051041" cy="615553"/>
          </a:xfrm>
          <a:prstGeom prst="rect">
            <a:avLst/>
          </a:prstGeom>
        </p:spPr>
        <p:txBody>
          <a:bodyPr wrap="square">
            <a:spAutoFit/>
          </a:bodyPr>
          <a:lstStyle/>
          <a:p>
            <a:endParaRPr lang="en-US" dirty="0">
              <a:latin typeface="Arial" panose="020B0604020202020204" pitchFamily="34" charset="0"/>
            </a:endParaRPr>
          </a:p>
          <a:p>
            <a:r>
              <a:rPr lang="en-US" sz="1600" dirty="0">
                <a:latin typeface="Arial" panose="020B0604020202020204" pitchFamily="34" charset="0"/>
              </a:rPr>
              <a:t>President Roosevelt with Senior Advisor and Public Health Social Worker, Harry Hopkins </a:t>
            </a:r>
          </a:p>
        </p:txBody>
      </p:sp>
      <p:pic>
        <p:nvPicPr>
          <p:cNvPr id="11266" name="Picture 2" descr="How Harry Hopkins Became One of the Most Influential Persons in ...">
            <a:extLst>
              <a:ext uri="{FF2B5EF4-FFF2-40B4-BE49-F238E27FC236}">
                <a16:creationId xmlns:a16="http://schemas.microsoft.com/office/drawing/2014/main" id="{63EE090C-62C7-49E8-B0E5-A894DDB044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3412" y="3734295"/>
            <a:ext cx="4692445" cy="263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073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7" y="230944"/>
            <a:ext cx="9841523" cy="1356360"/>
          </a:xfrm>
        </p:spPr>
        <p:txBody>
          <a:bodyPr>
            <a:normAutofit/>
          </a:bodyPr>
          <a:lstStyle/>
          <a:p>
            <a:pPr algn="ctr"/>
            <a:r>
              <a:rPr lang="en-US" dirty="0"/>
              <a:t>What Comprised Early Public Health Social Work? </a:t>
            </a:r>
          </a:p>
        </p:txBody>
      </p:sp>
      <p:sp>
        <p:nvSpPr>
          <p:cNvPr id="3" name="Content Placeholder 2"/>
          <p:cNvSpPr>
            <a:spLocks noGrp="1"/>
          </p:cNvSpPr>
          <p:nvPr>
            <p:ph idx="1"/>
          </p:nvPr>
        </p:nvSpPr>
        <p:spPr>
          <a:xfrm>
            <a:off x="486507" y="1825283"/>
            <a:ext cx="5744960" cy="4608576"/>
          </a:xfrm>
        </p:spPr>
        <p:txBody>
          <a:bodyPr>
            <a:normAutofit/>
          </a:bodyPr>
          <a:lstStyle/>
          <a:p>
            <a:pPr>
              <a:lnSpc>
                <a:spcPct val="100000"/>
              </a:lnSpc>
              <a:spcBef>
                <a:spcPts val="0"/>
              </a:spcBef>
            </a:pPr>
            <a:r>
              <a:rPr lang="en-US" sz="2400" dirty="0"/>
              <a:t>Willingness to investigate social factors as causes of poor health (now called “social determinants of health)</a:t>
            </a:r>
          </a:p>
          <a:p>
            <a:pPr>
              <a:lnSpc>
                <a:spcPct val="100000"/>
              </a:lnSpc>
              <a:spcBef>
                <a:spcPts val="0"/>
              </a:spcBef>
            </a:pPr>
            <a:r>
              <a:rPr lang="en-US" sz="2400" dirty="0"/>
              <a:t>Combined use of “wide-lens,” epidemiologically-informed clinical &amp; community-level preventive interventions</a:t>
            </a:r>
          </a:p>
          <a:p>
            <a:pPr>
              <a:lnSpc>
                <a:spcPct val="100000"/>
              </a:lnSpc>
              <a:spcBef>
                <a:spcPts val="0"/>
              </a:spcBef>
            </a:pPr>
            <a:r>
              <a:rPr lang="en-US" sz="2400" dirty="0"/>
              <a:t>Commitment to political activism  aimed at structural and systemic changes in social conditions</a:t>
            </a:r>
          </a:p>
          <a:p>
            <a:pPr>
              <a:lnSpc>
                <a:spcPct val="100000"/>
              </a:lnSpc>
              <a:spcBef>
                <a:spcPts val="0"/>
              </a:spcBef>
            </a:pPr>
            <a:r>
              <a:rPr lang="en-US" sz="2400" dirty="0"/>
              <a:t>Explicit focus on social justice </a:t>
            </a:r>
          </a:p>
        </p:txBody>
      </p:sp>
      <p:pic>
        <p:nvPicPr>
          <p:cNvPr id="4" name="Picture 2" descr="https://ephemeralnewyork.files.wordpress.com/2011/11/milkstation-hebrewitali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1467" y="2234651"/>
            <a:ext cx="4620126" cy="302293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Table 4">
            <a:extLst>
              <a:ext uri="{FF2B5EF4-FFF2-40B4-BE49-F238E27FC236}">
                <a16:creationId xmlns:a16="http://schemas.microsoft.com/office/drawing/2014/main" id="{755A19F5-EE84-4110-A42A-3AC26DCB4A2F}"/>
              </a:ext>
            </a:extLst>
          </p:cNvPr>
          <p:cNvGraphicFramePr>
            <a:graphicFrameLocks noGrp="1"/>
          </p:cNvGraphicFramePr>
          <p:nvPr>
            <p:extLst>
              <p:ext uri="{D42A27DB-BD31-4B8C-83A1-F6EECF244321}">
                <p14:modId xmlns:p14="http://schemas.microsoft.com/office/powerpoint/2010/main" val="1552840983"/>
              </p:ext>
            </p:extLst>
          </p:nvPr>
        </p:nvGraphicFramePr>
        <p:xfrm>
          <a:off x="6231467" y="5257586"/>
          <a:ext cx="4620126" cy="567481"/>
        </p:xfrm>
        <a:graphic>
          <a:graphicData uri="http://schemas.openxmlformats.org/drawingml/2006/table">
            <a:tbl>
              <a:tblPr firstRow="1" bandRow="1">
                <a:tableStyleId>{5C22544A-7EE6-4342-B048-85BDC9FD1C3A}</a:tableStyleId>
              </a:tblPr>
              <a:tblGrid>
                <a:gridCol w="4620126">
                  <a:extLst>
                    <a:ext uri="{9D8B030D-6E8A-4147-A177-3AD203B41FA5}">
                      <a16:colId xmlns:a16="http://schemas.microsoft.com/office/drawing/2014/main" val="1428316755"/>
                    </a:ext>
                  </a:extLst>
                </a:gridCol>
              </a:tblGrid>
              <a:tr h="567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spc="0" baseline="0" dirty="0">
                          <a:solidFill>
                            <a:schemeClr val="tx1"/>
                          </a:solidFill>
                          <a:latin typeface="Arial" panose="020B0604020202020204" pitchFamily="34" charset="0"/>
                        </a:rPr>
                        <a:t>Social workers distributed milk at New York City milk depot, circa 1900 </a:t>
                      </a:r>
                    </a:p>
                  </a:txBody>
                  <a:tcPr/>
                </a:tc>
                <a:extLst>
                  <a:ext uri="{0D108BD9-81ED-4DB2-BD59-A6C34878D82A}">
                    <a16:rowId xmlns:a16="http://schemas.microsoft.com/office/drawing/2014/main" val="3156902116"/>
                  </a:ext>
                </a:extLst>
              </a:tr>
            </a:tbl>
          </a:graphicData>
        </a:graphic>
      </p:graphicFrame>
    </p:spTree>
    <p:extLst>
      <p:ext uri="{BB962C8B-B14F-4D97-AF65-F5344CB8AC3E}">
        <p14:creationId xmlns:p14="http://schemas.microsoft.com/office/powerpoint/2010/main" val="84800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a:xfrm>
            <a:off x="332306" y="1660610"/>
            <a:ext cx="8541502" cy="3231982"/>
          </a:xfrm>
        </p:spPr>
        <p:txBody>
          <a:bodyPr/>
          <a:lstStyle/>
          <a:p>
            <a:r>
              <a:rPr lang="en-US" b="1" dirty="0">
                <a:solidFill>
                  <a:schemeClr val="tx1"/>
                </a:solidFill>
                <a:latin typeface="Arial" panose="020B0604020202020204" pitchFamily="34" charset="0"/>
                <a:cs typeface="Arial" panose="020B0604020202020204" pitchFamily="34" charset="0"/>
              </a:rPr>
              <a:t>1. Defining Health and the Current Health Landscape</a:t>
            </a:r>
          </a:p>
        </p:txBody>
      </p:sp>
    </p:spTree>
    <p:extLst>
      <p:ext uri="{BB962C8B-B14F-4D97-AF65-F5344CB8AC3E}">
        <p14:creationId xmlns:p14="http://schemas.microsoft.com/office/powerpoint/2010/main" val="3167900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395" y="350375"/>
            <a:ext cx="9393763" cy="1325563"/>
          </a:xfrm>
        </p:spPr>
        <p:txBody>
          <a:bodyPr/>
          <a:lstStyle/>
          <a:p>
            <a:r>
              <a:rPr lang="en-US" dirty="0"/>
              <a:t>PHSW Timeline: </a:t>
            </a:r>
            <a:br>
              <a:rPr lang="en-US" dirty="0"/>
            </a:br>
            <a:r>
              <a:rPr lang="en-US" dirty="0"/>
              <a:t>Early 20</a:t>
            </a:r>
            <a:r>
              <a:rPr lang="en-US" baseline="30000" dirty="0"/>
              <a:t>th</a:t>
            </a:r>
            <a:r>
              <a:rPr lang="en-US" dirty="0"/>
              <a:t> Century Successes </a:t>
            </a:r>
          </a:p>
        </p:txBody>
      </p:sp>
      <p:sp>
        <p:nvSpPr>
          <p:cNvPr id="3" name="Content Placeholder 2"/>
          <p:cNvSpPr>
            <a:spLocks noGrp="1"/>
          </p:cNvSpPr>
          <p:nvPr>
            <p:ph idx="1"/>
          </p:nvPr>
        </p:nvSpPr>
        <p:spPr>
          <a:xfrm>
            <a:off x="407964" y="1476261"/>
            <a:ext cx="9738359" cy="4814370"/>
          </a:xfrm>
        </p:spPr>
        <p:txBody>
          <a:bodyPr>
            <a:normAutofit/>
          </a:bodyPr>
          <a:lstStyle/>
          <a:p>
            <a:pPr lvl="1"/>
            <a:endParaRPr lang="en-US" sz="2800" dirty="0"/>
          </a:p>
          <a:p>
            <a:pPr lvl="1"/>
            <a:r>
              <a:rPr lang="en-US" sz="2600" dirty="0"/>
              <a:t>Helped establish/lead maternal &amp; child health programs 1900-1930’s</a:t>
            </a:r>
          </a:p>
          <a:p>
            <a:pPr lvl="1"/>
            <a:r>
              <a:rPr lang="en-US" sz="2600" dirty="0"/>
              <a:t>Helped lead development of federal social welfare programs in 1930’s</a:t>
            </a:r>
          </a:p>
          <a:p>
            <a:pPr lvl="1"/>
            <a:r>
              <a:rPr lang="en-US" sz="2600" dirty="0"/>
              <a:t>Developed early trauma and disaster response &amp; interventions following WW1 and 2 and natural disasters</a:t>
            </a:r>
          </a:p>
          <a:p>
            <a:pPr lvl="1"/>
            <a:r>
              <a:rPr lang="en-US" sz="2600" dirty="0"/>
              <a:t>Co-led early de-stigmatization and epidemic response in HIV/AIDS</a:t>
            </a:r>
          </a:p>
          <a:p>
            <a:pPr lvl="1"/>
            <a:r>
              <a:rPr lang="en-US" sz="2600" dirty="0"/>
              <a:t>PHSW integrated into community &amp; government health settings, health centers, specialty hospitals by 1950s</a:t>
            </a:r>
          </a:p>
          <a:p>
            <a:pPr lvl="1"/>
            <a:endParaRPr lang="en-US" sz="2800" dirty="0"/>
          </a:p>
          <a:p>
            <a:endParaRPr lang="en-US" sz="3200" dirty="0"/>
          </a:p>
          <a:p>
            <a:endParaRPr lang="en-US" sz="3200" dirty="0"/>
          </a:p>
          <a:p>
            <a:pPr marL="0" indent="0">
              <a:buNone/>
            </a:pPr>
            <a:endParaRPr lang="en-US" dirty="0"/>
          </a:p>
          <a:p>
            <a:endParaRPr lang="en-US" dirty="0"/>
          </a:p>
        </p:txBody>
      </p:sp>
      <p:pic>
        <p:nvPicPr>
          <p:cNvPr id="12290" name="Picture 2" descr="Successes | Capturing Your Confidence">
            <a:extLst>
              <a:ext uri="{FF2B5EF4-FFF2-40B4-BE49-F238E27FC236}">
                <a16:creationId xmlns:a16="http://schemas.microsoft.com/office/drawing/2014/main" id="{169BA8A0-2026-4275-9385-B9DE20892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355" y="202957"/>
            <a:ext cx="1183936" cy="1420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8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DD14-5643-4BB5-984E-D049274554A9}"/>
              </a:ext>
            </a:extLst>
          </p:cNvPr>
          <p:cNvSpPr>
            <a:spLocks noGrp="1"/>
          </p:cNvSpPr>
          <p:nvPr>
            <p:ph type="title"/>
          </p:nvPr>
        </p:nvSpPr>
        <p:spPr>
          <a:xfrm>
            <a:off x="584944" y="158648"/>
            <a:ext cx="9393763" cy="1325563"/>
          </a:xfrm>
        </p:spPr>
        <p:txBody>
          <a:bodyPr/>
          <a:lstStyle/>
          <a:p>
            <a:pPr algn="ctr"/>
            <a:r>
              <a:rPr lang="en-US" dirty="0"/>
              <a:t>PHSW Timeline:  Leadership</a:t>
            </a:r>
          </a:p>
        </p:txBody>
      </p:sp>
      <p:sp>
        <p:nvSpPr>
          <p:cNvPr id="3" name="Content Placeholder 2">
            <a:extLst>
              <a:ext uri="{FF2B5EF4-FFF2-40B4-BE49-F238E27FC236}">
                <a16:creationId xmlns:a16="http://schemas.microsoft.com/office/drawing/2014/main" id="{0B48CC83-1C00-4DBD-9B63-96946CAF5339}"/>
              </a:ext>
            </a:extLst>
          </p:cNvPr>
          <p:cNvSpPr>
            <a:spLocks noGrp="1"/>
          </p:cNvSpPr>
          <p:nvPr>
            <p:ph idx="1"/>
          </p:nvPr>
        </p:nvSpPr>
        <p:spPr>
          <a:xfrm>
            <a:off x="584944" y="1484211"/>
            <a:ext cx="6032091" cy="5093570"/>
          </a:xfrm>
        </p:spPr>
        <p:txBody>
          <a:bodyPr>
            <a:normAutofit lnSpcReduction="10000"/>
          </a:bodyPr>
          <a:lstStyle/>
          <a:p>
            <a:r>
              <a:rPr lang="en-US" dirty="0"/>
              <a:t>PHSW prevails – despite splintering of medical, psychiatric, and other types of health SW</a:t>
            </a:r>
          </a:p>
          <a:p>
            <a:r>
              <a:rPr lang="en-US" dirty="0"/>
              <a:t>Established PHSW leaders, particularly at federal level—Virginia </a:t>
            </a:r>
            <a:r>
              <a:rPr lang="en-US" dirty="0" err="1"/>
              <a:t>Insley</a:t>
            </a:r>
            <a:r>
              <a:rPr lang="en-US" dirty="0"/>
              <a:t>, Juanita Evans, Milt Wittman, Elizabeth Rice, Ruth </a:t>
            </a:r>
            <a:r>
              <a:rPr lang="en-US" dirty="0" err="1"/>
              <a:t>Cowin</a:t>
            </a:r>
            <a:r>
              <a:rPr lang="en-US" dirty="0"/>
              <a:t>-- keep PHSW alive, even though a declining force within  profession </a:t>
            </a:r>
          </a:p>
          <a:p>
            <a:r>
              <a:rPr lang="en-US" dirty="0"/>
              <a:t>For one inspiring example: Ruth Knee </a:t>
            </a:r>
            <a:r>
              <a:rPr lang="en-US" dirty="0">
                <a:hlinkClick r:id="rId3"/>
              </a:rPr>
              <a:t>NASW Foundation Social Work Pioneers: Ruth Knee</a:t>
            </a:r>
            <a:endParaRPr lang="en-US" dirty="0"/>
          </a:p>
          <a:p>
            <a:pPr marL="0" indent="0">
              <a:buNone/>
            </a:pPr>
            <a:endParaRPr lang="en-US" dirty="0"/>
          </a:p>
        </p:txBody>
      </p:sp>
      <p:pic>
        <p:nvPicPr>
          <p:cNvPr id="13314" name="Picture 2" descr="Leadership Mindsets for the New Economy">
            <a:extLst>
              <a:ext uri="{FF2B5EF4-FFF2-40B4-BE49-F238E27FC236}">
                <a16:creationId xmlns:a16="http://schemas.microsoft.com/office/drawing/2014/main" id="{9EB5195D-D8AA-410B-8FE3-5B653C8494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509" y="1698182"/>
            <a:ext cx="3878826" cy="38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86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4DC1-0E3D-4BF4-A083-1B49449FF517}"/>
              </a:ext>
            </a:extLst>
          </p:cNvPr>
          <p:cNvSpPr>
            <a:spLocks noGrp="1"/>
          </p:cNvSpPr>
          <p:nvPr>
            <p:ph type="title"/>
          </p:nvPr>
        </p:nvSpPr>
        <p:spPr>
          <a:xfrm>
            <a:off x="924156" y="0"/>
            <a:ext cx="9393763" cy="1325563"/>
          </a:xfrm>
        </p:spPr>
        <p:txBody>
          <a:bodyPr/>
          <a:lstStyle/>
          <a:p>
            <a:pPr algn="ctr"/>
            <a:r>
              <a:rPr lang="en-US" dirty="0"/>
              <a:t>PHSW: Educational Efforts </a:t>
            </a:r>
          </a:p>
        </p:txBody>
      </p:sp>
      <p:sp>
        <p:nvSpPr>
          <p:cNvPr id="3" name="Content Placeholder 2">
            <a:extLst>
              <a:ext uri="{FF2B5EF4-FFF2-40B4-BE49-F238E27FC236}">
                <a16:creationId xmlns:a16="http://schemas.microsoft.com/office/drawing/2014/main" id="{E5BA6639-CFB6-4F7B-8277-7095BD90EE62}"/>
              </a:ext>
            </a:extLst>
          </p:cNvPr>
          <p:cNvSpPr>
            <a:spLocks noGrp="1"/>
          </p:cNvSpPr>
          <p:nvPr>
            <p:ph idx="1"/>
          </p:nvPr>
        </p:nvSpPr>
        <p:spPr>
          <a:xfrm>
            <a:off x="407965" y="1325563"/>
            <a:ext cx="6297636" cy="5066093"/>
          </a:xfrm>
        </p:spPr>
        <p:txBody>
          <a:bodyPr>
            <a:noAutofit/>
          </a:bodyPr>
          <a:lstStyle/>
          <a:p>
            <a:pPr marL="0" indent="0">
              <a:buNone/>
            </a:pPr>
            <a:r>
              <a:rPr lang="en-US" sz="2400" dirty="0"/>
              <a:t>Many historic efforts to integrate PHSW into SW education: </a:t>
            </a:r>
          </a:p>
          <a:p>
            <a:r>
              <a:rPr lang="en-US" sz="2400" dirty="0"/>
              <a:t>Lydia Rappaport’s work </a:t>
            </a:r>
            <a:r>
              <a:rPr lang="en-US" sz="1000" dirty="0"/>
              <a:t>(1961): </a:t>
            </a:r>
            <a:r>
              <a:rPr lang="en-US" sz="2400" dirty="0"/>
              <a:t>“integrating prevention into social work” inspired dozens of faculty  throughout 60s/70s</a:t>
            </a:r>
          </a:p>
          <a:p>
            <a:r>
              <a:rPr lang="en-US" sz="2400" dirty="0"/>
              <a:t>Public Health Social Work Forward Plan (1980s-90s):  introduced prevention curriculum for schools of social work </a:t>
            </a:r>
            <a:r>
              <a:rPr lang="en-US" sz="1000" dirty="0"/>
              <a:t>(Siefert, 1992)</a:t>
            </a:r>
          </a:p>
          <a:p>
            <a:r>
              <a:rPr lang="en-US" sz="2400" dirty="0"/>
              <a:t>HRSA Advancing Leadership in PHSW funneled funding over 20 years to three primary schools of social work </a:t>
            </a:r>
          </a:p>
          <a:p>
            <a:r>
              <a:rPr lang="en-US" sz="2400" dirty="0"/>
              <a:t>Development of MSW/MPH programs: Late 1970s to current era; now 46 programs </a:t>
            </a:r>
            <a:r>
              <a:rPr lang="en-US" sz="1000" dirty="0"/>
              <a:t>(Ruth, Wachman &amp; Marshall, 2019)</a:t>
            </a:r>
          </a:p>
        </p:txBody>
      </p:sp>
      <p:pic>
        <p:nvPicPr>
          <p:cNvPr id="8" name="Picture 4" descr="Strengthening Public Health Social Work: New Resources for Schools ...">
            <a:extLst>
              <a:ext uri="{FF2B5EF4-FFF2-40B4-BE49-F238E27FC236}">
                <a16:creationId xmlns:a16="http://schemas.microsoft.com/office/drawing/2014/main" id="{B42F7A00-41F4-4949-85C4-260F6DDD4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833" y="2462981"/>
            <a:ext cx="3852911" cy="269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1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BE95-7A1C-44EB-8E66-004EA48561A3}"/>
              </a:ext>
            </a:extLst>
          </p:cNvPr>
          <p:cNvSpPr>
            <a:spLocks noGrp="1"/>
          </p:cNvSpPr>
          <p:nvPr>
            <p:ph type="title"/>
          </p:nvPr>
        </p:nvSpPr>
        <p:spPr>
          <a:xfrm>
            <a:off x="997899" y="129150"/>
            <a:ext cx="9393763" cy="1325563"/>
          </a:xfrm>
        </p:spPr>
        <p:txBody>
          <a:bodyPr/>
          <a:lstStyle/>
          <a:p>
            <a:pPr algn="ctr"/>
            <a:r>
              <a:rPr lang="en-US" dirty="0"/>
              <a:t>PHSW Timeline: Hindsight is 20/20</a:t>
            </a:r>
          </a:p>
        </p:txBody>
      </p:sp>
      <p:sp>
        <p:nvSpPr>
          <p:cNvPr id="3" name="Content Placeholder 2">
            <a:extLst>
              <a:ext uri="{FF2B5EF4-FFF2-40B4-BE49-F238E27FC236}">
                <a16:creationId xmlns:a16="http://schemas.microsoft.com/office/drawing/2014/main" id="{94E47878-090F-4F9C-AA70-6F7BF58C23A6}"/>
              </a:ext>
            </a:extLst>
          </p:cNvPr>
          <p:cNvSpPr>
            <a:spLocks noGrp="1"/>
          </p:cNvSpPr>
          <p:nvPr>
            <p:ph idx="1"/>
          </p:nvPr>
        </p:nvSpPr>
        <p:spPr>
          <a:xfrm>
            <a:off x="407964" y="1616946"/>
            <a:ext cx="7408681" cy="4769106"/>
          </a:xfrm>
        </p:spPr>
        <p:txBody>
          <a:bodyPr>
            <a:normAutofit fontScale="92500" lnSpcReduction="20000"/>
          </a:bodyPr>
          <a:lstStyle/>
          <a:p>
            <a:r>
              <a:rPr lang="en-US" b="1" dirty="0"/>
              <a:t>Lost leaders: </a:t>
            </a:r>
            <a:r>
              <a:rPr lang="en-US" dirty="0"/>
              <a:t>Leadership aged out while field consolidated as “clinical” profession&gt; gradual loss and “forgetting” of PHSW in both fields over time…</a:t>
            </a:r>
          </a:p>
          <a:p>
            <a:r>
              <a:rPr lang="en-US" b="1" dirty="0"/>
              <a:t>Health system evolution: </a:t>
            </a:r>
            <a:r>
              <a:rPr lang="en-US" dirty="0"/>
              <a:t>health SW became/remains largely clinical &amp; is major employer of SW; PHSW—like all of public health—is minimized </a:t>
            </a:r>
          </a:p>
          <a:p>
            <a:r>
              <a:rPr lang="en-US" b="1" dirty="0"/>
              <a:t>Continued need for PHSW</a:t>
            </a:r>
            <a:r>
              <a:rPr lang="en-US" dirty="0"/>
              <a:t>: PH develops “community health work” to address social determinants of health, unmet social needs, and tasks previously done by PHSWs</a:t>
            </a:r>
          </a:p>
          <a:p>
            <a:r>
              <a:rPr lang="en-US" b="1" dirty="0"/>
              <a:t>Time to Refresh</a:t>
            </a:r>
            <a:r>
              <a:rPr lang="en-US" dirty="0"/>
              <a:t>: Profession begins to recognize that PHSW is “unifying framework” for approaching major challenges</a:t>
            </a:r>
            <a:endParaRPr lang="en-US" dirty="0">
              <a:latin typeface="Arial" panose="020B0604020202020204" pitchFamily="34" charset="0"/>
            </a:endParaRPr>
          </a:p>
        </p:txBody>
      </p:sp>
      <p:pic>
        <p:nvPicPr>
          <p:cNvPr id="15362" name="Picture 2" descr="Illustration of refresh icon | Free Vector">
            <a:extLst>
              <a:ext uri="{FF2B5EF4-FFF2-40B4-BE49-F238E27FC236}">
                <a16:creationId xmlns:a16="http://schemas.microsoft.com/office/drawing/2014/main" id="{973642D8-8F1B-44E8-A829-0515FC79A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943" y="1973827"/>
            <a:ext cx="3170191" cy="349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782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09A5044B-AB0F-416F-87EF-95C942C55D8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3377" y="1191883"/>
            <a:ext cx="7315200" cy="4495800"/>
          </a:xfrm>
          <a:prstGeom prst="rect">
            <a:avLst/>
          </a:prstGeom>
        </p:spPr>
      </p:pic>
      <p:sp>
        <p:nvSpPr>
          <p:cNvPr id="2" name="Title 1"/>
          <p:cNvSpPr>
            <a:spLocks noGrp="1"/>
          </p:cNvSpPr>
          <p:nvPr>
            <p:ph type="title"/>
          </p:nvPr>
        </p:nvSpPr>
        <p:spPr>
          <a:xfrm>
            <a:off x="164592" y="101141"/>
            <a:ext cx="9978065" cy="1325563"/>
          </a:xfrm>
        </p:spPr>
        <p:txBody>
          <a:bodyPr/>
          <a:lstStyle/>
          <a:p>
            <a:pPr algn="ctr"/>
            <a:r>
              <a:rPr lang="en-US" dirty="0"/>
              <a:t>The Primary Rationale for Reclaiming PHSW…</a:t>
            </a:r>
          </a:p>
        </p:txBody>
      </p:sp>
      <p:sp>
        <p:nvSpPr>
          <p:cNvPr id="7" name="Arrow: Right 9" title="SW helping downstream">
            <a:extLst>
              <a:ext uri="{FF2B5EF4-FFF2-40B4-BE49-F238E27FC236}">
                <a16:creationId xmlns:a16="http://schemas.microsoft.com/office/drawing/2014/main" id="{5B87CF43-57BF-420B-9285-D56F186027F7}"/>
              </a:ext>
            </a:extLst>
          </p:cNvPr>
          <p:cNvSpPr/>
          <p:nvPr/>
        </p:nvSpPr>
        <p:spPr>
          <a:xfrm>
            <a:off x="1025773" y="5037135"/>
            <a:ext cx="2666989" cy="56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SW (mostly) downstream</a:t>
            </a:r>
          </a:p>
        </p:txBody>
      </p:sp>
      <p:sp>
        <p:nvSpPr>
          <p:cNvPr id="8" name="Arrow: Left 10">
            <a:extLst>
              <a:ext uri="{FF2B5EF4-FFF2-40B4-BE49-F238E27FC236}">
                <a16:creationId xmlns:a16="http://schemas.microsoft.com/office/drawing/2014/main" id="{A00FC051-9AAA-494A-9B2E-295F7620B975}"/>
              </a:ext>
            </a:extLst>
          </p:cNvPr>
          <p:cNvSpPr/>
          <p:nvPr/>
        </p:nvSpPr>
        <p:spPr>
          <a:xfrm>
            <a:off x="2716825" y="2549154"/>
            <a:ext cx="2590796"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PH (mostly) upstream</a:t>
            </a:r>
          </a:p>
        </p:txBody>
      </p:sp>
      <p:sp>
        <p:nvSpPr>
          <p:cNvPr id="9" name="Title 1">
            <a:extLst>
              <a:ext uri="{FF2B5EF4-FFF2-40B4-BE49-F238E27FC236}">
                <a16:creationId xmlns:a16="http://schemas.microsoft.com/office/drawing/2014/main" id="{55ACE964-723B-420B-B48C-A8DD990AAE9A}"/>
              </a:ext>
            </a:extLst>
          </p:cNvPr>
          <p:cNvSpPr txBox="1">
            <a:spLocks/>
          </p:cNvSpPr>
          <p:nvPr/>
        </p:nvSpPr>
        <p:spPr>
          <a:xfrm>
            <a:off x="2069116" y="5687683"/>
            <a:ext cx="7924800" cy="1295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a:lstStyle>
          <a:p>
            <a:r>
              <a:rPr lang="en-US" sz="2400" b="0" dirty="0">
                <a:solidFill>
                  <a:schemeClr val="tx1"/>
                </a:solidFill>
                <a:latin typeface="Arial" panose="020B0604020202020204" pitchFamily="34" charset="0"/>
              </a:rPr>
              <a:t>If you really want to stop people from drowning, you cannot ignore root causes…</a:t>
            </a:r>
          </a:p>
        </p:txBody>
      </p:sp>
      <p:sp>
        <p:nvSpPr>
          <p:cNvPr id="10" name="Up-Down Arrow 9"/>
          <p:cNvSpPr/>
          <p:nvPr/>
        </p:nvSpPr>
        <p:spPr>
          <a:xfrm>
            <a:off x="2429607" y="2987088"/>
            <a:ext cx="849923" cy="170110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PHSW</a:t>
            </a:r>
          </a:p>
        </p:txBody>
      </p:sp>
    </p:spTree>
    <p:extLst>
      <p:ext uri="{BB962C8B-B14F-4D97-AF65-F5344CB8AC3E}">
        <p14:creationId xmlns:p14="http://schemas.microsoft.com/office/powerpoint/2010/main" val="599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CBDF-DF24-4CC8-B3CF-B0AA119839BF}"/>
              </a:ext>
            </a:extLst>
          </p:cNvPr>
          <p:cNvSpPr>
            <a:spLocks noGrp="1"/>
          </p:cNvSpPr>
          <p:nvPr>
            <p:ph type="title"/>
          </p:nvPr>
        </p:nvSpPr>
        <p:spPr>
          <a:xfrm>
            <a:off x="332305" y="1660610"/>
            <a:ext cx="11422159" cy="3231982"/>
          </a:xfrm>
        </p:spPr>
        <p:txBody>
          <a:bodyPr/>
          <a:lstStyle/>
          <a:p>
            <a:r>
              <a:rPr lang="en-US" b="1" dirty="0">
                <a:solidFill>
                  <a:schemeClr val="tx1"/>
                </a:solidFill>
                <a:latin typeface="Arial "/>
              </a:rPr>
              <a:t>4. PHSW: Reclaiming for Greater Health Impact </a:t>
            </a:r>
          </a:p>
        </p:txBody>
      </p:sp>
      <p:sp>
        <p:nvSpPr>
          <p:cNvPr id="3" name="Text Placeholder 2">
            <a:extLst>
              <a:ext uri="{FF2B5EF4-FFF2-40B4-BE49-F238E27FC236}">
                <a16:creationId xmlns:a16="http://schemas.microsoft.com/office/drawing/2014/main" id="{A3FED6E6-6E04-4DBD-9467-12EA606792AC}"/>
              </a:ext>
            </a:extLst>
          </p:cNvPr>
          <p:cNvSpPr>
            <a:spLocks noGrp="1"/>
          </p:cNvSpPr>
          <p:nvPr>
            <p:ph type="body" idx="4294967295"/>
          </p:nvPr>
        </p:nvSpPr>
        <p:spPr>
          <a:xfrm>
            <a:off x="5445125" y="4589463"/>
            <a:ext cx="6746875" cy="1500187"/>
          </a:xfrm>
        </p:spPr>
        <p:txBody>
          <a:bodyPr/>
          <a:lstStyle/>
          <a:p>
            <a:endParaRPr lang="en-US" dirty="0"/>
          </a:p>
          <a:p>
            <a:endParaRPr lang="en-US" dirty="0"/>
          </a:p>
        </p:txBody>
      </p:sp>
    </p:spTree>
    <p:extLst>
      <p:ext uri="{BB962C8B-B14F-4D97-AF65-F5344CB8AC3E}">
        <p14:creationId xmlns:p14="http://schemas.microsoft.com/office/powerpoint/2010/main" val="775208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71" y="2814"/>
            <a:ext cx="10494498" cy="1325563"/>
          </a:xfrm>
        </p:spPr>
        <p:txBody>
          <a:bodyPr/>
          <a:lstStyle/>
          <a:p>
            <a:pPr algn="ctr"/>
            <a:r>
              <a:rPr lang="en-US" dirty="0">
                <a:latin typeface="Arial Black" panose="020B0A04020102020204" pitchFamily="34" charset="0"/>
              </a:rPr>
              <a:t>PHSW: Pathways to Greater Impact </a:t>
            </a:r>
          </a:p>
        </p:txBody>
      </p:sp>
      <p:graphicFrame>
        <p:nvGraphicFramePr>
          <p:cNvPr id="6" name="Diagram 5"/>
          <p:cNvGraphicFramePr/>
          <p:nvPr>
            <p:extLst>
              <p:ext uri="{D42A27DB-BD31-4B8C-83A1-F6EECF244321}">
                <p14:modId xmlns:p14="http://schemas.microsoft.com/office/powerpoint/2010/main" val="2796600663"/>
              </p:ext>
            </p:extLst>
          </p:nvPr>
        </p:nvGraphicFramePr>
        <p:xfrm>
          <a:off x="738274" y="665595"/>
          <a:ext cx="8940800" cy="5927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6451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694" y="226869"/>
            <a:ext cx="6595892" cy="2852737"/>
          </a:xfrm>
        </p:spPr>
        <p:txBody>
          <a:bodyPr>
            <a:normAutofit/>
          </a:bodyPr>
          <a:lstStyle/>
          <a:p>
            <a:r>
              <a:rPr lang="en-US" sz="5000" dirty="0">
                <a:latin typeface="Arial Black" panose="020B0A04020102020204" pitchFamily="34" charset="0"/>
              </a:rPr>
              <a:t>Deliberately Link Public Health and Social Work</a:t>
            </a:r>
          </a:p>
        </p:txBody>
      </p:sp>
      <p:sp>
        <p:nvSpPr>
          <p:cNvPr id="3" name="Text Placeholder 2"/>
          <p:cNvSpPr>
            <a:spLocks noGrp="1"/>
          </p:cNvSpPr>
          <p:nvPr>
            <p:ph type="body" idx="1"/>
          </p:nvPr>
        </p:nvSpPr>
        <p:spPr>
          <a:xfrm>
            <a:off x="831850" y="3914213"/>
            <a:ext cx="8083550" cy="1500187"/>
          </a:xfrm>
        </p:spPr>
        <p:txBody>
          <a:bodyPr>
            <a:normAutofit/>
          </a:bodyPr>
          <a:lstStyle/>
          <a:p>
            <a:pPr marL="342900" indent="-342900">
              <a:buFont typeface="Arial" panose="020B0604020202020204" pitchFamily="34" charset="0"/>
              <a:buChar char="•"/>
            </a:pPr>
            <a:r>
              <a:rPr lang="en-US" sz="2600" dirty="0">
                <a:solidFill>
                  <a:schemeClr val="bg2">
                    <a:lumMod val="25000"/>
                  </a:schemeClr>
                </a:solidFill>
              </a:rPr>
              <a:t>Understanding PH and SW; clarifying the common ground and key distinctions between the fields</a:t>
            </a:r>
          </a:p>
          <a:p>
            <a:pPr marL="342900" indent="-342900">
              <a:buFont typeface="Arial" panose="020B0604020202020204" pitchFamily="34" charset="0"/>
              <a:buChar char="•"/>
            </a:pPr>
            <a:r>
              <a:rPr lang="en-US" sz="2600" dirty="0">
                <a:solidFill>
                  <a:schemeClr val="bg2">
                    <a:lumMod val="25000"/>
                  </a:schemeClr>
                </a:solidFill>
              </a:rPr>
              <a:t>Recognize PHSW as interprofessional bridge </a:t>
            </a:r>
          </a:p>
        </p:txBody>
      </p:sp>
      <p:grpSp>
        <p:nvGrpSpPr>
          <p:cNvPr id="4" name="Group 3"/>
          <p:cNvGrpSpPr/>
          <p:nvPr/>
        </p:nvGrpSpPr>
        <p:grpSpPr>
          <a:xfrm>
            <a:off x="7551504" y="300274"/>
            <a:ext cx="2727791" cy="2286651"/>
            <a:chOff x="3218657" y="321269"/>
            <a:chExt cx="2727791" cy="2286651"/>
          </a:xfrm>
        </p:grpSpPr>
        <p:sp>
          <p:nvSpPr>
            <p:cNvPr id="5" name="Shape 4"/>
            <p:cNvSpPr/>
            <p:nvPr/>
          </p:nvSpPr>
          <p:spPr>
            <a:xfrm rot="21410508">
              <a:off x="3218657" y="321269"/>
              <a:ext cx="2727791" cy="2286651"/>
            </a:xfrm>
            <a:prstGeom prst="gear6">
              <a:avLst/>
            </a:prstGeom>
          </p:spPr>
          <p:style>
            <a:lnRef idx="3">
              <a:schemeClr val="lt1">
                <a:hueOff val="0"/>
                <a:satOff val="0"/>
                <a:lumOff val="0"/>
                <a:alphaOff val="0"/>
              </a:schemeClr>
            </a:lnRef>
            <a:fillRef idx="1">
              <a:schemeClr val="accent5">
                <a:shade val="80000"/>
                <a:hueOff val="349281"/>
                <a:satOff val="-6256"/>
                <a:lumOff val="26585"/>
                <a:alphaOff val="0"/>
              </a:schemeClr>
            </a:fillRef>
            <a:effectRef idx="1">
              <a:schemeClr val="accent5">
                <a:shade val="80000"/>
                <a:hueOff val="349281"/>
                <a:satOff val="-6256"/>
                <a:lumOff val="26585"/>
                <a:alphaOff val="0"/>
              </a:schemeClr>
            </a:effectRef>
            <a:fontRef idx="minor">
              <a:schemeClr val="lt1"/>
            </a:fontRef>
          </p:style>
        </p:sp>
        <p:sp>
          <p:nvSpPr>
            <p:cNvPr id="6" name="Shape 4"/>
            <p:cNvSpPr/>
            <p:nvPr/>
          </p:nvSpPr>
          <p:spPr>
            <a:xfrm rot="710508">
              <a:off x="3843107" y="796634"/>
              <a:ext cx="1478891" cy="13359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latin typeface="Ink Free" panose="03080402000500000000" pitchFamily="66" charset="0"/>
                </a:rPr>
                <a:t>Link PH and SW </a:t>
              </a:r>
            </a:p>
          </p:txBody>
        </p:sp>
      </p:grpSp>
    </p:spTree>
    <p:extLst>
      <p:ext uri="{BB962C8B-B14F-4D97-AF65-F5344CB8AC3E}">
        <p14:creationId xmlns:p14="http://schemas.microsoft.com/office/powerpoint/2010/main" val="183208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509" y="0"/>
            <a:ext cx="11176000" cy="1069848"/>
          </a:xfrm>
        </p:spPr>
        <p:txBody>
          <a:bodyPr>
            <a:normAutofit/>
          </a:bodyPr>
          <a:lstStyle/>
          <a:p>
            <a:pPr algn="ctr"/>
            <a:r>
              <a:rPr lang="en-US" b="1" dirty="0">
                <a:latin typeface="Arial Black" panose="020B0A04020102020204" pitchFamily="34" charset="0"/>
              </a:rPr>
              <a:t>Understanding Both Fields </a:t>
            </a:r>
          </a:p>
        </p:txBody>
      </p:sp>
      <p:graphicFrame>
        <p:nvGraphicFramePr>
          <p:cNvPr id="7" name="Diagram 6"/>
          <p:cNvGraphicFramePr/>
          <p:nvPr>
            <p:extLst>
              <p:ext uri="{D42A27DB-BD31-4B8C-83A1-F6EECF244321}">
                <p14:modId xmlns:p14="http://schemas.microsoft.com/office/powerpoint/2010/main" val="1083314569"/>
              </p:ext>
            </p:extLst>
          </p:nvPr>
        </p:nvGraphicFramePr>
        <p:xfrm>
          <a:off x="997947" y="1069848"/>
          <a:ext cx="9713124" cy="5626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05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029" y="358239"/>
            <a:ext cx="9438505" cy="944535"/>
          </a:xfrm>
        </p:spPr>
        <p:txBody>
          <a:bodyPr>
            <a:normAutofit/>
          </a:bodyPr>
          <a:lstStyle/>
          <a:p>
            <a:pPr algn="ctr"/>
            <a:r>
              <a:rPr lang="en-US" sz="5000" dirty="0">
                <a:latin typeface="Arial Black" panose="020B0A04020102020204" pitchFamily="34" charset="0"/>
                <a:cs typeface="Arial" panose="020B0604020202020204" pitchFamily="34" charset="0"/>
              </a:rPr>
              <a:t>The Public Health System</a:t>
            </a:r>
          </a:p>
        </p:txBody>
      </p:sp>
      <p:pic>
        <p:nvPicPr>
          <p:cNvPr id="3074" name="Picture 2" descr="Scatter diagram depicting the complex relationships of the Public Health Agency among many other community entities such as Schools, Public Works, Hospitals, Law Enforcement, and many more.">
            <a:extLst>
              <a:ext uri="{FF2B5EF4-FFF2-40B4-BE49-F238E27FC236}">
                <a16:creationId xmlns:a16="http://schemas.microsoft.com/office/drawing/2014/main" id="{D59650BF-EDDD-40E1-A178-79A33C2706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4050" y="1634817"/>
            <a:ext cx="7718465" cy="464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4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9"/>
          </p:nvPr>
        </p:nvSpPr>
        <p:spPr>
          <a:xfrm>
            <a:off x="365761" y="1523994"/>
            <a:ext cx="4543864" cy="4567318"/>
          </a:xfrm>
        </p:spPr>
        <p:txBody>
          <a:bodyPr/>
          <a:lstStyle/>
          <a:p>
            <a:pPr marL="0" indent="0" latinLnBrk="1">
              <a:lnSpc>
                <a:spcPct val="150000"/>
              </a:lnSpc>
              <a:buNone/>
            </a:pPr>
            <a:r>
              <a:rPr lang="en-US" sz="2000" b="0" dirty="0">
                <a:latin typeface="Arial" panose="020B0604020202020204" pitchFamily="34" charset="0"/>
                <a:cs typeface="Arial" panose="020B0604020202020204" pitchFamily="34" charset="0"/>
              </a:rPr>
              <a:t>“The delivery of (health and social work services) occurs in a fragmented system that emphasizes disease treatment over prevention, uses a maze of bureaucratic structures to contain spiraling costs, and fails to meet the health needs of a         significant portion of the population” </a:t>
            </a:r>
            <a:br>
              <a:rPr lang="en-US" sz="22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(Marshall, Ruth et al., 2011).</a:t>
            </a:r>
          </a:p>
          <a:p>
            <a:pPr marL="0" indent="0">
              <a:buNone/>
            </a:pPr>
            <a:r>
              <a:rPr lang="en-US" sz="1600" dirty="0"/>
              <a:t>			</a:t>
            </a:r>
            <a:r>
              <a:rPr lang="en-US" dirty="0"/>
              <a:t>			</a:t>
            </a:r>
          </a:p>
        </p:txBody>
      </p:sp>
      <p:sp>
        <p:nvSpPr>
          <p:cNvPr id="2" name="Title 1"/>
          <p:cNvSpPr>
            <a:spLocks noGrp="1"/>
          </p:cNvSpPr>
          <p:nvPr>
            <p:ph type="title"/>
          </p:nvPr>
        </p:nvSpPr>
        <p:spPr>
          <a:xfrm>
            <a:off x="0" y="384069"/>
            <a:ext cx="12192000" cy="721400"/>
          </a:xfrm>
        </p:spPr>
        <p:txBody>
          <a:bodyPr/>
          <a:lstStyle/>
          <a:p>
            <a:pPr algn="ctr"/>
            <a:r>
              <a:rPr lang="en-US" sz="4400" b="1" dirty="0">
                <a:latin typeface="Arial Black" panose="020B0A04020102020204" pitchFamily="34" charset="0"/>
                <a:cs typeface="Arial" panose="020B0604020202020204" pitchFamily="34" charset="0"/>
              </a:rPr>
              <a:t>THE CURRENT LANDSCAPE</a:t>
            </a:r>
          </a:p>
        </p:txBody>
      </p:sp>
      <p:pic>
        <p:nvPicPr>
          <p:cNvPr id="4" name="Picture 3">
            <a:extLst>
              <a:ext uri="{FF2B5EF4-FFF2-40B4-BE49-F238E27FC236}">
                <a16:creationId xmlns:a16="http://schemas.microsoft.com/office/drawing/2014/main" id="{247BA25A-C57A-4D1C-B47A-01DE4AEC8CCE}"/>
              </a:ext>
            </a:extLst>
          </p:cNvPr>
          <p:cNvPicPr>
            <a:picLocks noChangeAspect="1"/>
          </p:cNvPicPr>
          <p:nvPr/>
        </p:nvPicPr>
        <p:blipFill>
          <a:blip r:embed="rId3"/>
          <a:stretch>
            <a:fillRect/>
          </a:stretch>
        </p:blipFill>
        <p:spPr>
          <a:xfrm>
            <a:off x="5422651" y="1659461"/>
            <a:ext cx="6104413" cy="3784736"/>
          </a:xfrm>
          <a:prstGeom prst="rect">
            <a:avLst/>
          </a:prstGeom>
        </p:spPr>
      </p:pic>
    </p:spTree>
    <p:extLst>
      <p:ext uri="{BB962C8B-B14F-4D97-AF65-F5344CB8AC3E}">
        <p14:creationId xmlns:p14="http://schemas.microsoft.com/office/powerpoint/2010/main" val="5714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85" y="1109985"/>
            <a:ext cx="10052460" cy="541762"/>
          </a:xfrm>
        </p:spPr>
        <p:txBody>
          <a:bodyPr>
            <a:normAutofit fontScale="90000"/>
          </a:bodyPr>
          <a:lstStyle/>
          <a:p>
            <a:pPr algn="ctr"/>
            <a:r>
              <a:rPr lang="en-US" dirty="0">
                <a:latin typeface="Arial Black" panose="020B0A04020102020204" pitchFamily="34" charset="0"/>
              </a:rPr>
              <a:t>Public Health’s Ten Essential Services </a:t>
            </a:r>
          </a:p>
        </p:txBody>
      </p:sp>
      <p:sp>
        <p:nvSpPr>
          <p:cNvPr id="3" name="Text Placeholder 2"/>
          <p:cNvSpPr>
            <a:spLocks noGrp="1"/>
          </p:cNvSpPr>
          <p:nvPr>
            <p:ph type="body" idx="1"/>
          </p:nvPr>
        </p:nvSpPr>
        <p:spPr>
          <a:xfrm>
            <a:off x="507385" y="2324910"/>
            <a:ext cx="9302750" cy="3885509"/>
          </a:xfrm>
        </p:spPr>
        <p:txBody>
          <a:bodyPr>
            <a:normAutofit/>
          </a:bodyPr>
          <a:lstStyle/>
          <a:p>
            <a:pPr>
              <a:lnSpc>
                <a:spcPct val="100000"/>
              </a:lnSpc>
              <a:spcBef>
                <a:spcPts val="0"/>
              </a:spcBef>
            </a:pPr>
            <a:r>
              <a:rPr lang="en-US" dirty="0">
                <a:solidFill>
                  <a:schemeClr val="tx1"/>
                </a:solidFill>
              </a:rPr>
              <a:t>The Center for Disease Control identifies</a:t>
            </a:r>
          </a:p>
          <a:p>
            <a:pPr>
              <a:lnSpc>
                <a:spcPct val="100000"/>
              </a:lnSpc>
              <a:spcBef>
                <a:spcPts val="0"/>
              </a:spcBef>
            </a:pPr>
            <a:r>
              <a:rPr lang="en-US" dirty="0">
                <a:solidFill>
                  <a:schemeClr val="tx1"/>
                </a:solidFill>
              </a:rPr>
              <a:t>ten services that encompass </a:t>
            </a:r>
          </a:p>
          <a:p>
            <a:pPr>
              <a:lnSpc>
                <a:spcPct val="100000"/>
              </a:lnSpc>
              <a:spcBef>
                <a:spcPts val="0"/>
              </a:spcBef>
            </a:pPr>
            <a:r>
              <a:rPr lang="en-US" dirty="0">
                <a:solidFill>
                  <a:schemeClr val="tx1"/>
                </a:solidFill>
              </a:rPr>
              <a:t>public health’s activities </a:t>
            </a:r>
          </a:p>
          <a:p>
            <a:endParaRPr lang="en-US" dirty="0">
              <a:solidFill>
                <a:schemeClr val="tx1"/>
              </a:solidFill>
            </a:endParaRPr>
          </a:p>
          <a:p>
            <a:r>
              <a:rPr lang="en-US" sz="1000" dirty="0">
                <a:solidFill>
                  <a:schemeClr val="tx1"/>
                </a:solidFill>
                <a:hlinkClick r:id="rId3"/>
              </a:rPr>
              <a:t>https://www.cdc.gov/publichealthgateway/publichealthservices/essentialhealthservices.html</a:t>
            </a:r>
            <a:r>
              <a:rPr lang="en-US" sz="1000" dirty="0">
                <a:solidFill>
                  <a:schemeClr val="tx1"/>
                </a:solidFill>
              </a:rPr>
              <a:t> </a:t>
            </a:r>
          </a:p>
        </p:txBody>
      </p:sp>
      <p:pic>
        <p:nvPicPr>
          <p:cNvPr id="16386" name="Picture 2" descr="Ten Essential Environmental Health Services | Division of ...">
            <a:extLst>
              <a:ext uri="{FF2B5EF4-FFF2-40B4-BE49-F238E27FC236}">
                <a16:creationId xmlns:a16="http://schemas.microsoft.com/office/drawing/2014/main" id="{E8928BFA-4782-4269-B0FD-EF89EB695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008" y="1787059"/>
            <a:ext cx="5256380" cy="496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90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2" y="176980"/>
            <a:ext cx="10585937" cy="1325563"/>
          </a:xfrm>
        </p:spPr>
        <p:txBody>
          <a:bodyPr>
            <a:noAutofit/>
          </a:bodyPr>
          <a:lstStyle/>
          <a:p>
            <a:pPr algn="ctr"/>
            <a:r>
              <a:rPr lang="en-US" dirty="0">
                <a:latin typeface="Arial Black" panose="020B0A04020102020204" pitchFamily="34" charset="0"/>
              </a:rPr>
              <a:t>Common Ground: Complementary Approaches </a:t>
            </a:r>
          </a:p>
        </p:txBody>
      </p:sp>
      <p:graphicFrame>
        <p:nvGraphicFramePr>
          <p:cNvPr id="9" name="Diagram 8"/>
          <p:cNvGraphicFramePr/>
          <p:nvPr>
            <p:extLst>
              <p:ext uri="{D42A27DB-BD31-4B8C-83A1-F6EECF244321}">
                <p14:modId xmlns:p14="http://schemas.microsoft.com/office/powerpoint/2010/main" val="3649075835"/>
              </p:ext>
            </p:extLst>
          </p:nvPr>
        </p:nvGraphicFramePr>
        <p:xfrm>
          <a:off x="823268" y="1791429"/>
          <a:ext cx="9713124" cy="422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737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3622-0AF7-42A5-9B8C-0686EFDA7CD4}"/>
              </a:ext>
            </a:extLst>
          </p:cNvPr>
          <p:cNvSpPr>
            <a:spLocks noGrp="1"/>
          </p:cNvSpPr>
          <p:nvPr>
            <p:ph type="title"/>
          </p:nvPr>
        </p:nvSpPr>
        <p:spPr>
          <a:xfrm>
            <a:off x="407963" y="365125"/>
            <a:ext cx="10196127" cy="1325563"/>
          </a:xfrm>
        </p:spPr>
        <p:txBody>
          <a:bodyPr>
            <a:normAutofit/>
          </a:bodyPr>
          <a:lstStyle/>
          <a:p>
            <a:pPr algn="ctr"/>
            <a:r>
              <a:rPr lang="en-US" dirty="0"/>
              <a:t>Complementary Theory Bases/Models/Approaches </a:t>
            </a:r>
          </a:p>
        </p:txBody>
      </p:sp>
      <p:graphicFrame>
        <p:nvGraphicFramePr>
          <p:cNvPr id="8" name="Diagram 7"/>
          <p:cNvGraphicFramePr/>
          <p:nvPr>
            <p:extLst>
              <p:ext uri="{D42A27DB-BD31-4B8C-83A1-F6EECF244321}">
                <p14:modId xmlns:p14="http://schemas.microsoft.com/office/powerpoint/2010/main" val="2231459903"/>
              </p:ext>
            </p:extLst>
          </p:nvPr>
        </p:nvGraphicFramePr>
        <p:xfrm>
          <a:off x="642784" y="1690688"/>
          <a:ext cx="10108790"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2889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49" y="354624"/>
            <a:ext cx="10273323" cy="1069848"/>
          </a:xfrm>
        </p:spPr>
        <p:txBody>
          <a:bodyPr>
            <a:noAutofit/>
          </a:bodyPr>
          <a:lstStyle/>
          <a:p>
            <a:pPr algn="ctr"/>
            <a:r>
              <a:rPr lang="en-US" b="1" dirty="0">
                <a:latin typeface="Arial Black" panose="020B0A04020102020204" pitchFamily="34" charset="0"/>
                <a:cs typeface="Arial" panose="020B0604020202020204" pitchFamily="34" charset="0"/>
              </a:rPr>
              <a:t>Critical Practice Orientation </a:t>
            </a:r>
            <a:br>
              <a:rPr lang="en-US" b="1" dirty="0">
                <a:latin typeface="Arial Black" panose="020B0A04020102020204" pitchFamily="34" charset="0"/>
                <a:cs typeface="Arial" panose="020B0604020202020204" pitchFamily="34" charset="0"/>
              </a:rPr>
            </a:br>
            <a:r>
              <a:rPr lang="en-US" b="1" dirty="0">
                <a:latin typeface="Arial Black" panose="020B0A04020102020204" pitchFamily="34" charset="0"/>
                <a:cs typeface="Arial" panose="020B0604020202020204" pitchFamily="34" charset="0"/>
              </a:rPr>
              <a:t>Differences</a:t>
            </a:r>
          </a:p>
        </p:txBody>
      </p:sp>
      <p:graphicFrame>
        <p:nvGraphicFramePr>
          <p:cNvPr id="8" name="Diagram 7"/>
          <p:cNvGraphicFramePr/>
          <p:nvPr>
            <p:extLst>
              <p:ext uri="{D42A27DB-BD31-4B8C-83A1-F6EECF244321}">
                <p14:modId xmlns:p14="http://schemas.microsoft.com/office/powerpoint/2010/main" val="2758605834"/>
              </p:ext>
            </p:extLst>
          </p:nvPr>
        </p:nvGraphicFramePr>
        <p:xfrm>
          <a:off x="722923" y="1424472"/>
          <a:ext cx="9713124" cy="4769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906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77D1-69C6-42AA-9E2D-32CD74624E59}"/>
              </a:ext>
            </a:extLst>
          </p:cNvPr>
          <p:cNvSpPr>
            <a:spLocks noGrp="1"/>
          </p:cNvSpPr>
          <p:nvPr>
            <p:ph type="title"/>
          </p:nvPr>
        </p:nvSpPr>
        <p:spPr>
          <a:xfrm>
            <a:off x="983150" y="330254"/>
            <a:ext cx="9393763" cy="1325563"/>
          </a:xfrm>
        </p:spPr>
        <p:txBody>
          <a:bodyPr>
            <a:normAutofit/>
          </a:bodyPr>
          <a:lstStyle/>
          <a:p>
            <a:pPr algn="ctr"/>
            <a:r>
              <a:rPr lang="en-US" dirty="0"/>
              <a:t>When Public Health and Social Work Bridge…</a:t>
            </a:r>
          </a:p>
        </p:txBody>
      </p:sp>
      <p:sp>
        <p:nvSpPr>
          <p:cNvPr id="3" name="Content Placeholder 2">
            <a:extLst>
              <a:ext uri="{FF2B5EF4-FFF2-40B4-BE49-F238E27FC236}">
                <a16:creationId xmlns:a16="http://schemas.microsoft.com/office/drawing/2014/main" id="{D8E41360-82B7-4A29-A31A-9ED54E0AB522}"/>
              </a:ext>
            </a:extLst>
          </p:cNvPr>
          <p:cNvSpPr>
            <a:spLocks noGrp="1"/>
          </p:cNvSpPr>
          <p:nvPr>
            <p:ph idx="1"/>
          </p:nvPr>
        </p:nvSpPr>
        <p:spPr>
          <a:xfrm>
            <a:off x="407964" y="1690689"/>
            <a:ext cx="10269868" cy="4272790"/>
          </a:xfrm>
        </p:spPr>
        <p:txBody>
          <a:bodyPr>
            <a:normAutofit fontScale="77500" lnSpcReduction="20000"/>
          </a:bodyPr>
          <a:lstStyle/>
          <a:p>
            <a:pPr marL="0" indent="0">
              <a:buNone/>
            </a:pPr>
            <a:r>
              <a:rPr lang="en-US" sz="3600" dirty="0"/>
              <a:t>Good things happen: </a:t>
            </a:r>
          </a:p>
          <a:p>
            <a:r>
              <a:rPr lang="en-US" sz="3600" dirty="0"/>
              <a:t>SW &amp; PH harvest century’s worth of experience on how to maximize clinical, intermediate &amp; population approaches for greater health improvement </a:t>
            </a:r>
          </a:p>
          <a:p>
            <a:r>
              <a:rPr lang="en-US" sz="3600" dirty="0"/>
              <a:t>Public health &amp;  social work/welfare reconnect for greater effectiveness in addressing health inequities &amp; unmet social needs (co-creating “social care) </a:t>
            </a:r>
          </a:p>
          <a:p>
            <a:r>
              <a:rPr lang="en-US" sz="3600" dirty="0"/>
              <a:t>SW equipped with unifying framework to “tell a stronger story” about its value to health systems:  e.g.  when frail elders are discharged after SW involvement, they have fewer readmissions; social work </a:t>
            </a:r>
            <a:r>
              <a:rPr lang="en-US" sz="3600" i="1" dirty="0"/>
              <a:t>prevents</a:t>
            </a:r>
            <a:r>
              <a:rPr lang="en-US" sz="3600" dirty="0"/>
              <a:t> readmissions… </a:t>
            </a:r>
            <a:r>
              <a:rPr lang="en-US" sz="1300" dirty="0"/>
              <a:t>(</a:t>
            </a:r>
            <a:r>
              <a:rPr lang="en-US" sz="1300" dirty="0" err="1"/>
              <a:t>Altfield</a:t>
            </a:r>
            <a:r>
              <a:rPr lang="en-US" sz="1300" dirty="0"/>
              <a:t>, et al, 2013).</a:t>
            </a:r>
          </a:p>
          <a:p>
            <a:endParaRPr lang="en-US" dirty="0"/>
          </a:p>
        </p:txBody>
      </p:sp>
      <p:pic>
        <p:nvPicPr>
          <p:cNvPr id="4" name="Picture 3" descr="Golden Gate Bridge, minimal - parker higgins dot net">
            <a:extLst>
              <a:ext uri="{FF2B5EF4-FFF2-40B4-BE49-F238E27FC236}">
                <a16:creationId xmlns:a16="http://schemas.microsoft.com/office/drawing/2014/main" id="{A0D6DD26-3EC2-4AE8-9805-C88B22A176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0801" y="5410200"/>
            <a:ext cx="3606301" cy="1371600"/>
          </a:xfrm>
          <a:prstGeom prst="rect">
            <a:avLst/>
          </a:prstGeom>
        </p:spPr>
      </p:pic>
    </p:spTree>
    <p:extLst>
      <p:ext uri="{BB962C8B-B14F-4D97-AF65-F5344CB8AC3E}">
        <p14:creationId xmlns:p14="http://schemas.microsoft.com/office/powerpoint/2010/main" val="3564464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Reclaim and Conceptualize Public Health Social Work </a:t>
            </a:r>
          </a:p>
        </p:txBody>
      </p:sp>
      <p:sp>
        <p:nvSpPr>
          <p:cNvPr id="3" name="Text Placeholder 2"/>
          <p:cNvSpPr>
            <a:spLocks noGrp="1"/>
          </p:cNvSpPr>
          <p:nvPr>
            <p:ph type="body" idx="1"/>
          </p:nvPr>
        </p:nvSpPr>
        <p:spPr>
          <a:xfrm>
            <a:off x="679268" y="3932641"/>
            <a:ext cx="7748451" cy="1500187"/>
          </a:xfrm>
        </p:spPr>
        <p:txBody>
          <a:bodyPr/>
          <a:lstStyle/>
          <a:p>
            <a:pPr marL="342900" indent="-342900">
              <a:buFont typeface="Arial" panose="020B0604020202020204" pitchFamily="34" charset="0"/>
              <a:buChar char="•"/>
            </a:pPr>
            <a:r>
              <a:rPr lang="en-US" dirty="0">
                <a:solidFill>
                  <a:schemeClr val="tx1"/>
                </a:solidFill>
              </a:rPr>
              <a:t>Conceptualize the PHSW Model</a:t>
            </a:r>
          </a:p>
          <a:p>
            <a:pPr marL="342900" indent="-342900">
              <a:buFont typeface="Arial" panose="020B0604020202020204" pitchFamily="34" charset="0"/>
              <a:buChar char="•"/>
            </a:pPr>
            <a:r>
              <a:rPr lang="en-US" dirty="0">
                <a:solidFill>
                  <a:schemeClr val="tx1"/>
                </a:solidFill>
              </a:rPr>
              <a:t>Clarify PHSW’s relevance to clinical &amp; macro practice </a:t>
            </a:r>
          </a:p>
          <a:p>
            <a:endParaRPr lang="en-US" dirty="0">
              <a:solidFill>
                <a:schemeClr val="tx1"/>
              </a:solidFill>
            </a:endParaRPr>
          </a:p>
          <a:p>
            <a:pPr marL="342900" indent="-342900">
              <a:buFont typeface="Arial" panose="020B0604020202020204" pitchFamily="34" charset="0"/>
              <a:buChar char="•"/>
            </a:pPr>
            <a:endParaRPr lang="en-US" dirty="0">
              <a:solidFill>
                <a:schemeClr val="bg2">
                  <a:lumMod val="25000"/>
                </a:schemeClr>
              </a:solidFill>
            </a:endParaRPr>
          </a:p>
        </p:txBody>
      </p:sp>
      <p:grpSp>
        <p:nvGrpSpPr>
          <p:cNvPr id="8" name="Group 7"/>
          <p:cNvGrpSpPr/>
          <p:nvPr/>
        </p:nvGrpSpPr>
        <p:grpSpPr>
          <a:xfrm>
            <a:off x="6625266" y="238978"/>
            <a:ext cx="3396235" cy="2745889"/>
            <a:chOff x="1764638" y="1795069"/>
            <a:chExt cx="3396235" cy="2745889"/>
          </a:xfrm>
        </p:grpSpPr>
        <p:sp>
          <p:nvSpPr>
            <p:cNvPr id="9" name="Shape 8"/>
            <p:cNvSpPr/>
            <p:nvPr/>
          </p:nvSpPr>
          <p:spPr>
            <a:xfrm>
              <a:off x="1764638" y="1795069"/>
              <a:ext cx="3396235" cy="2745889"/>
            </a:xfrm>
            <a:prstGeom prst="gear6">
              <a:avLst/>
            </a:prstGeom>
          </p:spPr>
          <p:style>
            <a:lnRef idx="3">
              <a:schemeClr val="lt1">
                <a:hueOff val="0"/>
                <a:satOff val="0"/>
                <a:lumOff val="0"/>
                <a:alphaOff val="0"/>
              </a:schemeClr>
            </a:lnRef>
            <a:fillRef idx="1">
              <a:schemeClr val="accent5">
                <a:shade val="80000"/>
                <a:hueOff val="174641"/>
                <a:satOff val="-3128"/>
                <a:lumOff val="13293"/>
                <a:alphaOff val="0"/>
              </a:schemeClr>
            </a:fillRef>
            <a:effectRef idx="1">
              <a:schemeClr val="accent5">
                <a:shade val="80000"/>
                <a:hueOff val="174641"/>
                <a:satOff val="-3128"/>
                <a:lumOff val="13293"/>
                <a:alphaOff val="0"/>
              </a:schemeClr>
            </a:effectRef>
            <a:fontRef idx="minor">
              <a:schemeClr val="lt1"/>
            </a:fontRef>
          </p:style>
        </p:sp>
        <p:sp>
          <p:nvSpPr>
            <p:cNvPr id="10" name="Shape 4"/>
            <p:cNvSpPr/>
            <p:nvPr/>
          </p:nvSpPr>
          <p:spPr>
            <a:xfrm>
              <a:off x="2550459" y="2490533"/>
              <a:ext cx="1824593" cy="1354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bg1"/>
                  </a:solidFill>
                  <a:latin typeface="Ink Free" panose="03080402000500000000" pitchFamily="66" charset="0"/>
                </a:rPr>
                <a:t>Reclaiming PHSW </a:t>
              </a:r>
            </a:p>
          </p:txBody>
        </p:sp>
      </p:grpSp>
    </p:spTree>
    <p:extLst>
      <p:ext uri="{BB962C8B-B14F-4D97-AF65-F5344CB8AC3E}">
        <p14:creationId xmlns:p14="http://schemas.microsoft.com/office/powerpoint/2010/main" val="513024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766917" y="1334951"/>
            <a:ext cx="4741980" cy="460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endParaRPr>
          </a:p>
        </p:txBody>
      </p:sp>
      <p:sp>
        <p:nvSpPr>
          <p:cNvPr id="2" name="Title 1">
            <a:extLst>
              <a:ext uri="{FF2B5EF4-FFF2-40B4-BE49-F238E27FC236}">
                <a16:creationId xmlns:a16="http://schemas.microsoft.com/office/drawing/2014/main" id="{6AABA3DB-82A2-43FF-878F-6FB5B4986B81}"/>
              </a:ext>
            </a:extLst>
          </p:cNvPr>
          <p:cNvSpPr>
            <a:spLocks noGrp="1"/>
          </p:cNvSpPr>
          <p:nvPr>
            <p:ph type="title"/>
          </p:nvPr>
        </p:nvSpPr>
        <p:spPr>
          <a:xfrm>
            <a:off x="455867" y="189119"/>
            <a:ext cx="8229600" cy="990600"/>
          </a:xfrm>
        </p:spPr>
        <p:txBody>
          <a:bodyPr>
            <a:normAutofit/>
          </a:bodyPr>
          <a:lstStyle/>
          <a:p>
            <a:r>
              <a:rPr lang="en-US" dirty="0">
                <a:latin typeface="Arial Black" panose="020B0A04020102020204" pitchFamily="34" charset="0"/>
                <a:cs typeface="Arial" panose="020B0604020202020204" pitchFamily="34" charset="0"/>
              </a:rPr>
              <a:t>The Wheel of PHSW</a:t>
            </a:r>
          </a:p>
        </p:txBody>
      </p:sp>
      <p:pic>
        <p:nvPicPr>
          <p:cNvPr id="7" name="Content Placeholder 6">
            <a:extLst>
              <a:ext uri="{FF2B5EF4-FFF2-40B4-BE49-F238E27FC236}">
                <a16:creationId xmlns:a16="http://schemas.microsoft.com/office/drawing/2014/main" id="{52F2560D-BA43-4BDC-9792-E17D667552EA}"/>
              </a:ext>
            </a:extLst>
          </p:cNvPr>
          <p:cNvPicPr>
            <a:picLocks noGrp="1" noChangeAspect="1"/>
          </p:cNvPicPr>
          <p:nvPr>
            <p:ph sz="half" idx="1"/>
          </p:nvPr>
        </p:nvPicPr>
        <p:blipFill>
          <a:blip r:embed="rId3"/>
          <a:stretch>
            <a:fillRect/>
          </a:stretch>
        </p:blipFill>
        <p:spPr>
          <a:xfrm>
            <a:off x="-606016" y="1932880"/>
            <a:ext cx="7487847" cy="3743924"/>
          </a:xfrm>
          <a:prstGeom prst="rect">
            <a:avLst/>
          </a:prstGeom>
        </p:spPr>
      </p:pic>
      <p:sp>
        <p:nvSpPr>
          <p:cNvPr id="4" name="Content Placeholder 3">
            <a:extLst>
              <a:ext uri="{FF2B5EF4-FFF2-40B4-BE49-F238E27FC236}">
                <a16:creationId xmlns:a16="http://schemas.microsoft.com/office/drawing/2014/main" id="{27FDFF30-5108-423F-B7FB-788B9A8BEA89}"/>
              </a:ext>
            </a:extLst>
          </p:cNvPr>
          <p:cNvSpPr>
            <a:spLocks noGrp="1"/>
          </p:cNvSpPr>
          <p:nvPr>
            <p:ph sz="half" idx="2"/>
          </p:nvPr>
        </p:nvSpPr>
        <p:spPr>
          <a:xfrm>
            <a:off x="6096000" y="1460902"/>
            <a:ext cx="4741980" cy="4718304"/>
          </a:xfrm>
        </p:spPr>
        <p:txBody>
          <a:bodyPr>
            <a:normAutofit/>
          </a:bodyPr>
          <a:lstStyle/>
          <a:p>
            <a:r>
              <a:rPr lang="en-US" sz="2600" dirty="0"/>
              <a:t>Use of clinical, mezzo, macro skills</a:t>
            </a:r>
          </a:p>
          <a:p>
            <a:r>
              <a:rPr lang="en-US" sz="2600" dirty="0"/>
              <a:t>Reliance on science of epidemiology</a:t>
            </a:r>
          </a:p>
          <a:p>
            <a:r>
              <a:rPr lang="en-US" sz="2600" dirty="0"/>
              <a:t>Focused on systems, aims for structural change in conditions</a:t>
            </a:r>
          </a:p>
          <a:p>
            <a:r>
              <a:rPr lang="en-US" sz="2600" dirty="0"/>
              <a:t>Wide-lens focus on “person </a:t>
            </a:r>
            <a:r>
              <a:rPr lang="en-US" sz="2600" i="1" dirty="0"/>
              <a:t>and</a:t>
            </a:r>
            <a:r>
              <a:rPr lang="en-US" sz="2600" dirty="0"/>
              <a:t> population”</a:t>
            </a:r>
          </a:p>
          <a:p>
            <a:r>
              <a:rPr lang="en-US" sz="2600" dirty="0"/>
              <a:t>Emphasizes prevention</a:t>
            </a:r>
          </a:p>
          <a:p>
            <a:endParaRPr lang="en-US" dirty="0"/>
          </a:p>
        </p:txBody>
      </p:sp>
      <p:sp>
        <p:nvSpPr>
          <p:cNvPr id="8" name="Rectangle 7"/>
          <p:cNvSpPr/>
          <p:nvPr/>
        </p:nvSpPr>
        <p:spPr>
          <a:xfrm>
            <a:off x="7730003" y="6460389"/>
            <a:ext cx="2736647" cy="369332"/>
          </a:xfrm>
          <a:prstGeom prst="rect">
            <a:avLst/>
          </a:prstGeom>
        </p:spPr>
        <p:txBody>
          <a:bodyPr wrap="none">
            <a:spAutoFit/>
          </a:bodyPr>
          <a:lstStyle/>
          <a:p>
            <a:r>
              <a:rPr lang="en-US" dirty="0">
                <a:latin typeface="Arial" panose="020B0604020202020204" pitchFamily="34" charset="0"/>
              </a:rPr>
              <a:t>(Ruth &amp; Wilkinson, 2017)</a:t>
            </a:r>
            <a:endParaRPr lang="en-IE" dirty="0">
              <a:latin typeface="Arial" panose="020B0604020202020204" pitchFamily="34" charset="0"/>
            </a:endParaRPr>
          </a:p>
        </p:txBody>
      </p:sp>
      <p:sp>
        <p:nvSpPr>
          <p:cNvPr id="10" name="TextBox 9"/>
          <p:cNvSpPr txBox="1"/>
          <p:nvPr/>
        </p:nvSpPr>
        <p:spPr>
          <a:xfrm>
            <a:off x="1804047" y="1674474"/>
            <a:ext cx="2887771" cy="369332"/>
          </a:xfrm>
          <a:prstGeom prst="rect">
            <a:avLst/>
          </a:prstGeom>
          <a:noFill/>
        </p:spPr>
        <p:txBody>
          <a:bodyPr wrap="square" rtlCol="0">
            <a:spAutoFit/>
          </a:bodyPr>
          <a:lstStyle/>
          <a:p>
            <a:r>
              <a:rPr lang="en-IE" b="1" dirty="0">
                <a:solidFill>
                  <a:schemeClr val="bg1">
                    <a:lumMod val="95000"/>
                  </a:schemeClr>
                </a:solidFill>
                <a:latin typeface="Arial" panose="020B0604020202020204" pitchFamily="34" charset="0"/>
              </a:rPr>
              <a:t> Person and Population </a:t>
            </a:r>
          </a:p>
        </p:txBody>
      </p:sp>
    </p:spTree>
    <p:extLst>
      <p:ext uri="{BB962C8B-B14F-4D97-AF65-F5344CB8AC3E}">
        <p14:creationId xmlns:p14="http://schemas.microsoft.com/office/powerpoint/2010/main" val="1271011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FB3C-AC9D-4C84-BCA7-8142495A6CF7}"/>
              </a:ext>
            </a:extLst>
          </p:cNvPr>
          <p:cNvSpPr>
            <a:spLocks noGrp="1"/>
          </p:cNvSpPr>
          <p:nvPr>
            <p:ph type="title"/>
          </p:nvPr>
        </p:nvSpPr>
        <p:spPr>
          <a:xfrm>
            <a:off x="295096" y="305236"/>
            <a:ext cx="9899819" cy="1325563"/>
          </a:xfrm>
        </p:spPr>
        <p:txBody>
          <a:bodyPr/>
          <a:lstStyle/>
          <a:p>
            <a:pPr algn="ctr"/>
            <a:r>
              <a:rPr lang="en-US" dirty="0">
                <a:cs typeface="Arial" panose="020B0604020202020204" pitchFamily="34" charset="0"/>
              </a:rPr>
              <a:t>PHSW: Clinical AND Macro </a:t>
            </a:r>
          </a:p>
        </p:txBody>
      </p:sp>
      <p:sp>
        <p:nvSpPr>
          <p:cNvPr id="3" name="Content Placeholder 2">
            <a:extLst>
              <a:ext uri="{FF2B5EF4-FFF2-40B4-BE49-F238E27FC236}">
                <a16:creationId xmlns:a16="http://schemas.microsoft.com/office/drawing/2014/main" id="{03056D66-D8A2-48C0-B55D-A78FB7EB06C8}"/>
              </a:ext>
            </a:extLst>
          </p:cNvPr>
          <p:cNvSpPr>
            <a:spLocks noGrp="1"/>
          </p:cNvSpPr>
          <p:nvPr>
            <p:ph idx="1"/>
          </p:nvPr>
        </p:nvSpPr>
        <p:spPr>
          <a:xfrm>
            <a:off x="295096" y="1516499"/>
            <a:ext cx="7898273" cy="4953437"/>
          </a:xfrm>
        </p:spPr>
        <p:txBody>
          <a:bodyPr>
            <a:normAutofit/>
          </a:bodyPr>
          <a:lstStyle/>
          <a:p>
            <a:pPr marL="0" indent="0">
              <a:buNone/>
            </a:pPr>
            <a:r>
              <a:rPr lang="en-US" sz="2600" dirty="0"/>
              <a:t>PHSW is an integrated approach that includes both clinical and macro social work </a:t>
            </a:r>
          </a:p>
          <a:p>
            <a:r>
              <a:rPr lang="en-US" sz="2600" dirty="0"/>
              <a:t>Macro= Purple (community aspect) and Green (mostly)</a:t>
            </a:r>
          </a:p>
          <a:p>
            <a:r>
              <a:rPr lang="en-US" sz="2600" dirty="0"/>
              <a:t>Clinical = Purple (mostly) </a:t>
            </a:r>
          </a:p>
          <a:p>
            <a:r>
              <a:rPr lang="en-US" sz="2600" dirty="0"/>
              <a:t>Public Health without SW=  Mostly Green &amp; Blue,                                             with some Purple (community aspect) </a:t>
            </a:r>
          </a:p>
          <a:p>
            <a:pPr marL="0" indent="0">
              <a:buNone/>
            </a:pPr>
            <a:r>
              <a:rPr lang="en-US" sz="2600" b="1" dirty="0"/>
              <a:t>Public Health Social Work: </a:t>
            </a:r>
            <a:r>
              <a:rPr lang="en-US" sz="2600" dirty="0"/>
              <a:t>All three components come together to enable simultaneous focus on persons AND populations </a:t>
            </a:r>
          </a:p>
          <a:p>
            <a:pPr marL="0" indent="0">
              <a:buNone/>
            </a:pPr>
            <a:endParaRPr lang="en-US" dirty="0"/>
          </a:p>
        </p:txBody>
      </p:sp>
      <p:pic>
        <p:nvPicPr>
          <p:cNvPr id="12" name="Content Placeholder 6">
            <a:extLst>
              <a:ext uri="{FF2B5EF4-FFF2-40B4-BE49-F238E27FC236}">
                <a16:creationId xmlns:a16="http://schemas.microsoft.com/office/drawing/2014/main" id="{FD807F02-3DB9-46AA-9A73-E255A6348BF4}"/>
              </a:ext>
            </a:extLst>
          </p:cNvPr>
          <p:cNvPicPr>
            <a:picLocks noChangeAspect="1"/>
          </p:cNvPicPr>
          <p:nvPr/>
        </p:nvPicPr>
        <p:blipFill>
          <a:blip r:embed="rId3"/>
          <a:stretch>
            <a:fillRect/>
          </a:stretch>
        </p:blipFill>
        <p:spPr>
          <a:xfrm>
            <a:off x="5910233" y="2842062"/>
            <a:ext cx="6974834" cy="3487418"/>
          </a:xfrm>
          <a:prstGeom prst="rect">
            <a:avLst/>
          </a:prstGeom>
        </p:spPr>
      </p:pic>
    </p:spTree>
    <p:extLst>
      <p:ext uri="{BB962C8B-B14F-4D97-AF65-F5344CB8AC3E}">
        <p14:creationId xmlns:p14="http://schemas.microsoft.com/office/powerpoint/2010/main" val="2116189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1034488"/>
            <a:ext cx="7309827" cy="2852737"/>
          </a:xfrm>
        </p:spPr>
        <p:txBody>
          <a:bodyPr>
            <a:normAutofit/>
          </a:bodyPr>
          <a:lstStyle/>
          <a:p>
            <a:r>
              <a:rPr lang="en-US" sz="5000" dirty="0">
                <a:latin typeface="Arial Black" panose="020B0A04020102020204" pitchFamily="34" charset="0"/>
              </a:rPr>
              <a:t>How PHSW Can</a:t>
            </a:r>
            <a:br>
              <a:rPr lang="en-US" sz="5000" dirty="0">
                <a:latin typeface="Arial Black" panose="020B0A04020102020204" pitchFamily="34" charset="0"/>
              </a:rPr>
            </a:br>
            <a:r>
              <a:rPr lang="en-US" sz="5000" dirty="0">
                <a:latin typeface="Arial Black" panose="020B0A04020102020204" pitchFamily="34" charset="0"/>
              </a:rPr>
              <a:t>Increase Social Work’s Health Impact</a:t>
            </a:r>
          </a:p>
        </p:txBody>
      </p:sp>
      <p:sp>
        <p:nvSpPr>
          <p:cNvPr id="3" name="Text Placeholder 2"/>
          <p:cNvSpPr>
            <a:spLocks noGrp="1"/>
          </p:cNvSpPr>
          <p:nvPr>
            <p:ph type="body" idx="1"/>
          </p:nvPr>
        </p:nvSpPr>
        <p:spPr>
          <a:xfrm>
            <a:off x="831850" y="3914213"/>
            <a:ext cx="8083550" cy="1500187"/>
          </a:xfrm>
        </p:spPr>
        <p:txBody>
          <a:bodyPr/>
          <a:lstStyle/>
          <a:p>
            <a:pPr marL="342900" indent="-342900">
              <a:buFont typeface="Arial" panose="020B0604020202020204" pitchFamily="34" charset="0"/>
              <a:buChar char="•"/>
            </a:pPr>
            <a:r>
              <a:rPr lang="en-US" dirty="0">
                <a:solidFill>
                  <a:schemeClr val="tx1"/>
                </a:solidFill>
              </a:rPr>
              <a:t>Importance of health impact in post-ACA era</a:t>
            </a:r>
          </a:p>
          <a:p>
            <a:pPr marL="342900" indent="-342900">
              <a:buFont typeface="Arial" panose="020B0604020202020204" pitchFamily="34" charset="0"/>
              <a:buChar char="•"/>
            </a:pPr>
            <a:r>
              <a:rPr lang="en-US" dirty="0">
                <a:solidFill>
                  <a:schemeClr val="tx1"/>
                </a:solidFill>
              </a:rPr>
              <a:t>Visualizing health impact and “telling the story” of PHSW in a PHSW model </a:t>
            </a:r>
          </a:p>
          <a:p>
            <a:pPr marL="342900" indent="-342900">
              <a:buFont typeface="Arial" panose="020B0604020202020204" pitchFamily="34" charset="0"/>
              <a:buChar char="•"/>
            </a:pPr>
            <a:endParaRPr lang="en-US" dirty="0">
              <a:solidFill>
                <a:schemeClr val="bg2">
                  <a:lumMod val="25000"/>
                </a:schemeClr>
              </a:solidFill>
            </a:endParaRPr>
          </a:p>
        </p:txBody>
      </p:sp>
      <p:grpSp>
        <p:nvGrpSpPr>
          <p:cNvPr id="4" name="Group 3"/>
          <p:cNvGrpSpPr/>
          <p:nvPr/>
        </p:nvGrpSpPr>
        <p:grpSpPr>
          <a:xfrm>
            <a:off x="7609851" y="111216"/>
            <a:ext cx="3260025" cy="3260025"/>
            <a:chOff x="4531235" y="2766110"/>
            <a:chExt cx="3260025" cy="3260025"/>
          </a:xfrm>
        </p:grpSpPr>
        <p:sp>
          <p:nvSpPr>
            <p:cNvPr id="5" name="Shape 4"/>
            <p:cNvSpPr/>
            <p:nvPr/>
          </p:nvSpPr>
          <p:spPr>
            <a:xfrm rot="21397440">
              <a:off x="4531235" y="2766110"/>
              <a:ext cx="3260025" cy="3260025"/>
            </a:xfrm>
            <a:prstGeom prst="gear9">
              <a:avLst/>
            </a:prstGeom>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6" name="Shape 4"/>
            <p:cNvSpPr/>
            <p:nvPr/>
          </p:nvSpPr>
          <p:spPr>
            <a:xfrm rot="21397440">
              <a:off x="5184966" y="3529804"/>
              <a:ext cx="1949205" cy="16757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2400" b="1" dirty="0">
                  <a:solidFill>
                    <a:schemeClr val="bg1"/>
                  </a:solidFill>
                  <a:latin typeface="Ink Free" panose="03080402000500000000" pitchFamily="66" charset="0"/>
                </a:rPr>
                <a:t>Increase SW’s Health Impact through PHSW </a:t>
              </a:r>
              <a:endParaRPr lang="en-US" sz="6000" b="1" kern="1200" dirty="0">
                <a:solidFill>
                  <a:schemeClr val="bg1"/>
                </a:solidFill>
                <a:latin typeface="Ink Free" panose="03080402000500000000" pitchFamily="66" charset="0"/>
              </a:endParaRPr>
            </a:p>
          </p:txBody>
        </p:sp>
      </p:grpSp>
    </p:spTree>
    <p:extLst>
      <p:ext uri="{BB962C8B-B14F-4D97-AF65-F5344CB8AC3E}">
        <p14:creationId xmlns:p14="http://schemas.microsoft.com/office/powerpoint/2010/main" val="200429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2" y="365125"/>
            <a:ext cx="10388991" cy="1325563"/>
          </a:xfrm>
        </p:spPr>
        <p:txBody>
          <a:bodyPr>
            <a:normAutofit/>
          </a:bodyPr>
          <a:lstStyle/>
          <a:p>
            <a:pPr algn="ctr"/>
            <a:r>
              <a:rPr lang="en-US" dirty="0"/>
              <a:t>Can Social Work Have Greater Impact? </a:t>
            </a:r>
          </a:p>
        </p:txBody>
      </p:sp>
      <p:sp>
        <p:nvSpPr>
          <p:cNvPr id="3" name="Content Placeholder 2"/>
          <p:cNvSpPr>
            <a:spLocks noGrp="1"/>
          </p:cNvSpPr>
          <p:nvPr>
            <p:ph idx="1"/>
          </p:nvPr>
        </p:nvSpPr>
        <p:spPr>
          <a:xfrm>
            <a:off x="531055" y="2038120"/>
            <a:ext cx="9843868" cy="4151664"/>
          </a:xfrm>
        </p:spPr>
        <p:txBody>
          <a:bodyPr>
            <a:normAutofit/>
          </a:bodyPr>
          <a:lstStyle/>
          <a:p>
            <a:r>
              <a:rPr lang="en-US" b="1" dirty="0"/>
              <a:t>Social injustice, health inequities &amp; health reform: </a:t>
            </a:r>
            <a:r>
              <a:rPr lang="en-US" dirty="0"/>
              <a:t>require use of public health approaches </a:t>
            </a:r>
          </a:p>
          <a:p>
            <a:r>
              <a:rPr lang="en-US" b="1" dirty="0"/>
              <a:t>PHSW Challenge: </a:t>
            </a:r>
            <a:r>
              <a:rPr lang="en-US" dirty="0"/>
              <a:t>build upon existing clinical/macro methods to enhance profession’s overall effectiveness &amp; impact on population health</a:t>
            </a:r>
          </a:p>
          <a:p>
            <a:r>
              <a:rPr lang="en-US" b="1" dirty="0"/>
              <a:t>Development of a Social Work Health Impact Model: </a:t>
            </a:r>
            <a:r>
              <a:rPr lang="en-US" dirty="0"/>
              <a:t>adapted from Frieden’s Health Impact Model, SWHIM illustrates profession’s capacity for impacting health across systems and on multiple levels </a:t>
            </a:r>
            <a:r>
              <a:rPr lang="en-US" sz="1200" dirty="0"/>
              <a:t>(Frieden, 2012; Ruth, Wachman, Marshall, Backman, Harrington, Schultz &amp; Ouimet, 2017)</a:t>
            </a:r>
          </a:p>
        </p:txBody>
      </p:sp>
      <p:sp>
        <p:nvSpPr>
          <p:cNvPr id="6" name="TextBox 5">
            <a:extLst>
              <a:ext uri="{FF2B5EF4-FFF2-40B4-BE49-F238E27FC236}">
                <a16:creationId xmlns:a16="http://schemas.microsoft.com/office/drawing/2014/main" id="{1D85DA04-4C2E-4AF9-A170-E275D6A5D9F1}"/>
              </a:ext>
            </a:extLst>
          </p:cNvPr>
          <p:cNvSpPr txBox="1"/>
          <p:nvPr/>
        </p:nvSpPr>
        <p:spPr>
          <a:xfrm>
            <a:off x="7744858" y="6858001"/>
            <a:ext cx="4447142" cy="230832"/>
          </a:xfrm>
          <a:prstGeom prst="rect">
            <a:avLst/>
          </a:prstGeom>
          <a:noFill/>
        </p:spPr>
        <p:txBody>
          <a:bodyPr wrap="square" rtlCol="0">
            <a:spAutoFit/>
          </a:bodyPr>
          <a:lstStyle/>
          <a:p>
            <a:r>
              <a:rPr lang="en-US" sz="900" dirty="0">
                <a:latin typeface="Arial" panose="020B0604020202020204" pitchFamily="34" charset="0"/>
                <a:hlinkClick r:id="rId3" tooltip="http://xaal66.blogspot.com/2015/11/asteroida-i-polski-czelabinsk.html"/>
              </a:rPr>
              <a:t>This Photo</a:t>
            </a:r>
            <a:r>
              <a:rPr lang="en-US" sz="900" dirty="0">
                <a:latin typeface="Arial" panose="020B0604020202020204" pitchFamily="34" charset="0"/>
              </a:rPr>
              <a:t> by Unknown Author is licensed under </a:t>
            </a:r>
            <a:r>
              <a:rPr lang="en-US" sz="900" dirty="0">
                <a:latin typeface="Arial" panose="020B0604020202020204" pitchFamily="34" charset="0"/>
                <a:hlinkClick r:id="rId4" tooltip="https://creativecommons.org/licenses/by-nc-sa/3.0/"/>
              </a:rPr>
              <a:t>CC BY-SA-NC</a:t>
            </a:r>
            <a:endParaRPr lang="en-US" sz="900" dirty="0">
              <a:latin typeface="Arial" panose="020B0604020202020204" pitchFamily="34" charset="0"/>
            </a:endParaRPr>
          </a:p>
        </p:txBody>
      </p:sp>
    </p:spTree>
    <p:extLst>
      <p:ext uri="{BB962C8B-B14F-4D97-AF65-F5344CB8AC3E}">
        <p14:creationId xmlns:p14="http://schemas.microsoft.com/office/powerpoint/2010/main" val="169938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D271CC-02A6-4F59-9CF2-F2EEA4038D87}"/>
              </a:ext>
            </a:extLst>
          </p:cNvPr>
          <p:cNvSpPr>
            <a:spLocks noGrp="1"/>
          </p:cNvSpPr>
          <p:nvPr>
            <p:ph type="body" sz="quarter" idx="19"/>
          </p:nvPr>
        </p:nvSpPr>
        <p:spPr>
          <a:xfrm>
            <a:off x="437981" y="1692361"/>
            <a:ext cx="10973215" cy="4905385"/>
          </a:xfrm>
        </p:spPr>
        <p:txBody>
          <a:bodyPr>
            <a:normAutofit/>
          </a:bodyPr>
          <a:lstStyle/>
          <a:p>
            <a:pPr marL="457200" indent="0">
              <a:lnSpc>
                <a:spcPct val="100000"/>
              </a:lnSpc>
              <a:spcBef>
                <a:spcPts val="0"/>
              </a:spcBef>
              <a:buNone/>
            </a:pPr>
            <a:r>
              <a:rPr lang="en-US" sz="2800" b="1" dirty="0">
                <a:latin typeface="Arial" panose="020B0604020202020204" pitchFamily="34" charset="0"/>
                <a:cs typeface="Arial" panose="020B0604020202020204" pitchFamily="34" charset="0"/>
              </a:rPr>
              <a:t>Many Definitions of Health:</a:t>
            </a:r>
          </a:p>
          <a:p>
            <a:pPr marL="457200" indent="0">
              <a:lnSpc>
                <a:spcPct val="100000"/>
              </a:lnSpc>
              <a:spcBef>
                <a:spcPts val="0"/>
              </a:spcBef>
              <a:buNone/>
            </a:pPr>
            <a:endParaRPr lang="en-US" sz="2400" b="1" dirty="0">
              <a:latin typeface="Arial" panose="020B0604020202020204" pitchFamily="34" charset="0"/>
              <a:cs typeface="Arial" panose="020B0604020202020204" pitchFamily="34" charset="0"/>
            </a:endParaRPr>
          </a:p>
          <a:p>
            <a:pPr marL="971550" indent="-514350">
              <a:lnSpc>
                <a:spcPct val="100000"/>
              </a:lnSpc>
              <a:spcBef>
                <a:spcPts val="0"/>
              </a:spcBef>
              <a:buAutoNum type="arabicPeriod"/>
            </a:pPr>
            <a:r>
              <a:rPr lang="en-US" sz="2400" dirty="0">
                <a:latin typeface="Arial" panose="020B0604020202020204" pitchFamily="34" charset="0"/>
                <a:cs typeface="Arial" panose="020B0604020202020204" pitchFamily="34" charset="0"/>
              </a:rPr>
              <a:t>Biomedical Model: </a:t>
            </a:r>
            <a:r>
              <a:rPr lang="en-US" sz="2400" b="0" dirty="0">
                <a:latin typeface="Arial" panose="020B0604020202020204" pitchFamily="34" charset="0"/>
                <a:cs typeface="Arial" panose="020B0604020202020204" pitchFamily="34" charset="0"/>
              </a:rPr>
              <a:t>Health is absence of bodily disease: focus on diagnosing individual body/organs; curing ill health by treatment </a:t>
            </a:r>
            <a:r>
              <a:rPr lang="en-US" sz="1000" b="0" dirty="0">
                <a:latin typeface="Arial" panose="020B0604020202020204" pitchFamily="34" charset="0"/>
                <a:cs typeface="Arial" panose="020B0604020202020204" pitchFamily="34" charset="0"/>
              </a:rPr>
              <a:t>(</a:t>
            </a:r>
            <a:r>
              <a:rPr lang="en-US" sz="1000" b="0" dirty="0" err="1">
                <a:latin typeface="Arial" panose="020B0604020202020204" pitchFamily="34" charset="0"/>
                <a:cs typeface="Arial" panose="020B0604020202020204" pitchFamily="34" charset="0"/>
              </a:rPr>
              <a:t>Farre</a:t>
            </a:r>
            <a:r>
              <a:rPr lang="en-US" sz="1000" b="0" dirty="0">
                <a:latin typeface="Arial" panose="020B0604020202020204" pitchFamily="34" charset="0"/>
                <a:cs typeface="Arial" panose="020B0604020202020204" pitchFamily="34" charset="0"/>
              </a:rPr>
              <a:t> &amp; </a:t>
            </a:r>
            <a:r>
              <a:rPr lang="en-US" sz="1000" b="0" dirty="0" err="1">
                <a:latin typeface="Arial" panose="020B0604020202020204" pitchFamily="34" charset="0"/>
                <a:cs typeface="Arial" panose="020B0604020202020204" pitchFamily="34" charset="0"/>
              </a:rPr>
              <a:t>Rapley</a:t>
            </a:r>
            <a:r>
              <a:rPr lang="en-US" sz="1000" b="0" dirty="0">
                <a:latin typeface="Arial" panose="020B0604020202020204" pitchFamily="34" charset="0"/>
                <a:cs typeface="Arial" panose="020B0604020202020204" pitchFamily="34" charset="0"/>
              </a:rPr>
              <a:t>, 2017)</a:t>
            </a:r>
          </a:p>
          <a:p>
            <a:pPr marL="971550" indent="-514350">
              <a:lnSpc>
                <a:spcPct val="100000"/>
              </a:lnSpc>
              <a:spcBef>
                <a:spcPts val="0"/>
              </a:spcBef>
              <a:buAutoNum type="arabicPeriod"/>
            </a:pPr>
            <a:r>
              <a:rPr lang="en-US" sz="2400" dirty="0">
                <a:latin typeface="Arial" panose="020B0604020202020204" pitchFamily="34" charset="0"/>
                <a:cs typeface="Arial" panose="020B0604020202020204" pitchFamily="34" charset="0"/>
              </a:rPr>
              <a:t>Holistic Model: </a:t>
            </a:r>
            <a:r>
              <a:rPr lang="en-US" sz="2400" b="0" dirty="0">
                <a:latin typeface="Arial" panose="020B0604020202020204" pitchFamily="34" charset="0"/>
                <a:cs typeface="Arial" panose="020B0604020202020204" pitchFamily="34" charset="0"/>
              </a:rPr>
              <a:t>Health is state of “… complete physical, mental and social well-being and not merely the absence of disease or infirmity” </a:t>
            </a:r>
            <a:r>
              <a:rPr lang="en-US" sz="1000" b="0" dirty="0">
                <a:latin typeface="Arial" panose="020B0604020202020204" pitchFamily="34" charset="0"/>
                <a:cs typeface="Arial" panose="020B0604020202020204" pitchFamily="34" charset="0"/>
              </a:rPr>
              <a:t>(WHO, 1946)</a:t>
            </a:r>
          </a:p>
          <a:p>
            <a:pPr marL="914400" indent="-457200">
              <a:lnSpc>
                <a:spcPct val="100000"/>
              </a:lnSpc>
              <a:spcBef>
                <a:spcPts val="0"/>
              </a:spcBef>
              <a:buAutoNum type="arabicPeriod"/>
            </a:pPr>
            <a:r>
              <a:rPr lang="en-US" sz="2400" dirty="0">
                <a:latin typeface="Arial" panose="020B0604020202020204" pitchFamily="34" charset="0"/>
                <a:cs typeface="Arial" panose="020B0604020202020204" pitchFamily="34" charset="0"/>
              </a:rPr>
              <a:t>Wellness Model: </a:t>
            </a:r>
            <a:r>
              <a:rPr lang="en-US" sz="2400" b="0" dirty="0">
                <a:latin typeface="Arial" panose="020B0604020202020204" pitchFamily="34" charset="0"/>
                <a:cs typeface="Arial" panose="020B0604020202020204" pitchFamily="34" charset="0"/>
              </a:rPr>
              <a:t>Health as process or force such as “…extent to which an individual or group is able to realize aspirations &amp; satisfy needs, and to change or cope with environment.   Health is a </a:t>
            </a:r>
            <a:r>
              <a:rPr lang="en-US" sz="2400" b="0" i="1" dirty="0">
                <a:latin typeface="Arial" panose="020B0604020202020204" pitchFamily="34" charset="0"/>
                <a:cs typeface="Arial" panose="020B0604020202020204" pitchFamily="34" charset="0"/>
              </a:rPr>
              <a:t>resource for everyday life</a:t>
            </a:r>
            <a:r>
              <a:rPr lang="en-US" sz="2400" b="0" dirty="0">
                <a:latin typeface="Arial" panose="020B0604020202020204" pitchFamily="34" charset="0"/>
                <a:cs typeface="Arial" panose="020B0604020202020204" pitchFamily="34" charset="0"/>
              </a:rPr>
              <a:t>, not the objective of living; it is a positive concept, emphasizing social &amp; personal resources, as well as physical capacities.” </a:t>
            </a:r>
            <a:r>
              <a:rPr lang="en-US" sz="1000" b="0" dirty="0">
                <a:latin typeface="Arial" panose="020B0604020202020204" pitchFamily="34" charset="0"/>
                <a:cs typeface="Arial" panose="020B0604020202020204" pitchFamily="34" charset="0"/>
              </a:rPr>
              <a:t>(World Health Organization, 1946). </a:t>
            </a:r>
          </a:p>
          <a:p>
            <a:endParaRPr lang="en-US" dirty="0"/>
          </a:p>
        </p:txBody>
      </p:sp>
      <p:sp>
        <p:nvSpPr>
          <p:cNvPr id="2" name="Title 1">
            <a:extLst>
              <a:ext uri="{FF2B5EF4-FFF2-40B4-BE49-F238E27FC236}">
                <a16:creationId xmlns:a16="http://schemas.microsoft.com/office/drawing/2014/main" id="{6FA6D734-194B-40F4-B512-846A6B8E2ABB}"/>
              </a:ext>
            </a:extLst>
          </p:cNvPr>
          <p:cNvSpPr>
            <a:spLocks noGrp="1"/>
          </p:cNvSpPr>
          <p:nvPr>
            <p:ph type="title"/>
          </p:nvPr>
        </p:nvSpPr>
        <p:spPr>
          <a:xfrm>
            <a:off x="437981" y="586122"/>
            <a:ext cx="9961200" cy="994565"/>
          </a:xfrm>
        </p:spPr>
        <p:txBody>
          <a:bodyPr/>
          <a:lstStyle/>
          <a:p>
            <a:pPr algn="ctr"/>
            <a:r>
              <a:rPr lang="en-US" sz="4400" b="1" dirty="0">
                <a:latin typeface="Arial Black" panose="020B0A04020102020204" pitchFamily="34" charset="0"/>
                <a:cs typeface="Arial" panose="020B0604020202020204" pitchFamily="34" charset="0"/>
              </a:rPr>
              <a:t>What is Health? </a:t>
            </a:r>
          </a:p>
        </p:txBody>
      </p:sp>
      <p:pic>
        <p:nvPicPr>
          <p:cNvPr id="1026" name="Picture 2" descr="Spectrum Health Healthier Communities">
            <a:extLst>
              <a:ext uri="{FF2B5EF4-FFF2-40B4-BE49-F238E27FC236}">
                <a16:creationId xmlns:a16="http://schemas.microsoft.com/office/drawing/2014/main" id="{65BA253A-826D-4582-9F55-0D9ACEC282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7101" y="0"/>
            <a:ext cx="2836918" cy="216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179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18" y="109349"/>
            <a:ext cx="8580393" cy="1325563"/>
          </a:xfrm>
        </p:spPr>
        <p:txBody>
          <a:bodyPr>
            <a:normAutofit/>
          </a:bodyPr>
          <a:lstStyle/>
          <a:p>
            <a:r>
              <a:rPr lang="en-US" b="0" dirty="0"/>
              <a:t>Visualizing SW Health Impact</a:t>
            </a:r>
          </a:p>
        </p:txBody>
      </p:sp>
      <p:sp>
        <p:nvSpPr>
          <p:cNvPr id="7" name="Rectangle 6"/>
          <p:cNvSpPr/>
          <p:nvPr/>
        </p:nvSpPr>
        <p:spPr>
          <a:xfrm>
            <a:off x="2041071" y="6044019"/>
            <a:ext cx="8245930" cy="923330"/>
          </a:xfrm>
          <a:prstGeom prst="rect">
            <a:avLst/>
          </a:prstGeom>
        </p:spPr>
        <p:txBody>
          <a:bodyPr wrap="square">
            <a:spAutoFit/>
          </a:bodyPr>
          <a:lstStyle/>
          <a:p>
            <a:pPr algn="ctr"/>
            <a:r>
              <a:rPr lang="en-US" dirty="0">
                <a:latin typeface="Arial" panose="020B0604020202020204" pitchFamily="34" charset="0"/>
                <a:cs typeface="Times New Roman" panose="02020603050405020304" pitchFamily="18" charset="0"/>
              </a:rPr>
              <a:t>Social Work Health Impact Model</a:t>
            </a:r>
          </a:p>
          <a:p>
            <a:r>
              <a:rPr lang="en-US" dirty="0">
                <a:latin typeface="Arial" panose="020B0604020202020204" pitchFamily="34" charset="0"/>
              </a:rPr>
              <a:t>     (Ruth, Wachman, Marshall, Backman, Harrington, Schultz &amp; </a:t>
            </a:r>
            <a:r>
              <a:rPr lang="en-US" dirty="0" err="1">
                <a:latin typeface="Arial" panose="020B0604020202020204" pitchFamily="34" charset="0"/>
              </a:rPr>
              <a:t>Ouimet</a:t>
            </a:r>
            <a:r>
              <a:rPr lang="en-US" dirty="0">
                <a:latin typeface="Arial" panose="020B0604020202020204" pitchFamily="34" charset="0"/>
              </a:rPr>
              <a:t>, 2017)</a:t>
            </a:r>
          </a:p>
          <a:p>
            <a:endParaRPr lang="en-US" dirty="0">
              <a:latin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1643" y="7795018"/>
            <a:ext cx="10653406" cy="59481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94043" y="7947418"/>
            <a:ext cx="10653406" cy="594815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46443" y="8099818"/>
            <a:ext cx="10653406" cy="594815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98843" y="8252218"/>
            <a:ext cx="10653406" cy="594815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51243" y="8404618"/>
            <a:ext cx="10653406" cy="5948158"/>
          </a:xfrm>
          <a:prstGeom prst="rect">
            <a:avLst/>
          </a:prstGeom>
        </p:spPr>
      </p:pic>
      <p:pic>
        <p:nvPicPr>
          <p:cNvPr id="4" name="Picture 3"/>
          <p:cNvPicPr>
            <a:picLocks noChangeAspect="1"/>
          </p:cNvPicPr>
          <p:nvPr/>
        </p:nvPicPr>
        <p:blipFill>
          <a:blip r:embed="rId4"/>
          <a:stretch>
            <a:fillRect/>
          </a:stretch>
        </p:blipFill>
        <p:spPr>
          <a:xfrm>
            <a:off x="625084" y="0"/>
            <a:ext cx="9930445" cy="6858000"/>
          </a:xfrm>
          <a:prstGeom prst="rect">
            <a:avLst/>
          </a:prstGeom>
        </p:spPr>
      </p:pic>
    </p:spTree>
    <p:extLst>
      <p:ext uri="{BB962C8B-B14F-4D97-AF65-F5344CB8AC3E}">
        <p14:creationId xmlns:p14="http://schemas.microsoft.com/office/powerpoint/2010/main" val="639778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102" y="202893"/>
            <a:ext cx="9457006" cy="1325563"/>
          </a:xfrm>
        </p:spPr>
        <p:txBody>
          <a:bodyPr>
            <a:normAutofit/>
          </a:bodyPr>
          <a:lstStyle/>
          <a:p>
            <a:pPr algn="ctr"/>
            <a:r>
              <a:rPr lang="en-US" dirty="0"/>
              <a:t>SW Health Impact Model Implications </a:t>
            </a:r>
          </a:p>
        </p:txBody>
      </p:sp>
      <p:sp>
        <p:nvSpPr>
          <p:cNvPr id="3" name="Content Placeholder 2"/>
          <p:cNvSpPr>
            <a:spLocks noGrp="1"/>
          </p:cNvSpPr>
          <p:nvPr>
            <p:ph idx="1"/>
          </p:nvPr>
        </p:nvSpPr>
        <p:spPr>
          <a:xfrm>
            <a:off x="407963" y="1690688"/>
            <a:ext cx="10213145" cy="3501635"/>
          </a:xfrm>
        </p:spPr>
        <p:txBody>
          <a:bodyPr>
            <a:normAutofit/>
          </a:bodyPr>
          <a:lstStyle/>
          <a:p>
            <a:r>
              <a:rPr lang="en-US" b="1" dirty="0"/>
              <a:t>PHSW-enriched practice</a:t>
            </a:r>
          </a:p>
          <a:p>
            <a:r>
              <a:rPr lang="en-US" b="1" dirty="0"/>
              <a:t>All social work is health</a:t>
            </a:r>
            <a:endParaRPr lang="en-US" dirty="0"/>
          </a:p>
          <a:p>
            <a:r>
              <a:rPr lang="en-US" b="1" dirty="0"/>
              <a:t>Need for SW Education recalibration</a:t>
            </a:r>
            <a:endParaRPr lang="en-US" dirty="0"/>
          </a:p>
          <a:p>
            <a:r>
              <a:rPr lang="en-US" b="1" dirty="0"/>
              <a:t>Intentional infusion of wide-lens approaches across all levels of practice and link to “social care” </a:t>
            </a:r>
          </a:p>
        </p:txBody>
      </p:sp>
      <p:pic>
        <p:nvPicPr>
          <p:cNvPr id="17410" name="Picture 2" descr="Trends Implications | Hotel 2030">
            <a:extLst>
              <a:ext uri="{FF2B5EF4-FFF2-40B4-BE49-F238E27FC236}">
                <a16:creationId xmlns:a16="http://schemas.microsoft.com/office/drawing/2014/main" id="{31AE4672-D494-4028-B4B1-5D8DA3D41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013" y="4675238"/>
            <a:ext cx="7551174" cy="212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86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06" y="2791689"/>
            <a:ext cx="8541502" cy="969824"/>
          </a:xfrm>
        </p:spPr>
        <p:txBody>
          <a:bodyPr/>
          <a:lstStyle/>
          <a:p>
            <a:r>
              <a:rPr lang="en-US" b="1" dirty="0">
                <a:solidFill>
                  <a:schemeClr val="tx1"/>
                </a:solidFill>
                <a:latin typeface="Arial" panose="020B0604020202020204" pitchFamily="34" charset="0"/>
                <a:cs typeface="Arial" panose="020B0604020202020204" pitchFamily="34" charset="0"/>
              </a:rPr>
              <a:t>5. PHSW in Action</a:t>
            </a:r>
          </a:p>
        </p:txBody>
      </p:sp>
      <p:sp>
        <p:nvSpPr>
          <p:cNvPr id="3" name="Text Placeholder 2"/>
          <p:cNvSpPr>
            <a:spLocks noGrp="1"/>
          </p:cNvSpPr>
          <p:nvPr>
            <p:ph type="subTitle" idx="4294967295"/>
          </p:nvPr>
        </p:nvSpPr>
        <p:spPr>
          <a:xfrm>
            <a:off x="623358" y="4380971"/>
            <a:ext cx="7470775" cy="1655762"/>
          </a:xfrm>
        </p:spPr>
        <p:txBody>
          <a:bodyPr/>
          <a:lstStyle/>
          <a:p>
            <a:r>
              <a:rPr lang="en-US" sz="2800" dirty="0">
                <a:latin typeface="Arial "/>
              </a:rPr>
              <a:t>Competencies</a:t>
            </a:r>
          </a:p>
          <a:p>
            <a:r>
              <a:rPr lang="en-US" sz="2800" dirty="0">
                <a:latin typeface="Arial "/>
              </a:rPr>
              <a:t>Functions</a:t>
            </a:r>
          </a:p>
        </p:txBody>
      </p:sp>
    </p:spTree>
    <p:extLst>
      <p:ext uri="{BB962C8B-B14F-4D97-AF65-F5344CB8AC3E}">
        <p14:creationId xmlns:p14="http://schemas.microsoft.com/office/powerpoint/2010/main" val="1825727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87C6-FF05-4F2D-9E9C-836FF66BBA60}"/>
              </a:ext>
            </a:extLst>
          </p:cNvPr>
          <p:cNvSpPr>
            <a:spLocks noGrp="1"/>
          </p:cNvSpPr>
          <p:nvPr>
            <p:ph type="title"/>
          </p:nvPr>
        </p:nvSpPr>
        <p:spPr>
          <a:xfrm>
            <a:off x="407963" y="650209"/>
            <a:ext cx="10505843" cy="1325563"/>
          </a:xfrm>
        </p:spPr>
        <p:txBody>
          <a:bodyPr/>
          <a:lstStyle/>
          <a:p>
            <a:r>
              <a:rPr lang="en-US" dirty="0"/>
              <a:t>PHSW in Action: </a:t>
            </a:r>
            <a:br>
              <a:rPr lang="en-US" dirty="0"/>
            </a:br>
            <a:r>
              <a:rPr lang="en-US" dirty="0"/>
              <a:t>Dual Professional Competence </a:t>
            </a:r>
          </a:p>
        </p:txBody>
      </p:sp>
      <p:sp>
        <p:nvSpPr>
          <p:cNvPr id="3" name="Content Placeholder 2">
            <a:extLst>
              <a:ext uri="{FF2B5EF4-FFF2-40B4-BE49-F238E27FC236}">
                <a16:creationId xmlns:a16="http://schemas.microsoft.com/office/drawing/2014/main" id="{BA7468D2-6681-4A0F-ADDD-61AA493F9EC8}"/>
              </a:ext>
            </a:extLst>
          </p:cNvPr>
          <p:cNvSpPr>
            <a:spLocks noGrp="1"/>
          </p:cNvSpPr>
          <p:nvPr>
            <p:ph idx="1"/>
          </p:nvPr>
        </p:nvSpPr>
        <p:spPr>
          <a:xfrm>
            <a:off x="407964" y="2597150"/>
            <a:ext cx="10505842" cy="3262568"/>
          </a:xfrm>
        </p:spPr>
        <p:txBody>
          <a:bodyPr>
            <a:normAutofit/>
          </a:bodyPr>
          <a:lstStyle/>
          <a:p>
            <a:r>
              <a:rPr lang="en-US" dirty="0"/>
              <a:t>Competence is central to professions; competent professionals practice with effectiveness &amp; efficiency according to standards</a:t>
            </a:r>
          </a:p>
          <a:p>
            <a:r>
              <a:rPr lang="en-US" dirty="0"/>
              <a:t>Numerous components: knowledge, values, skills, and behaviors </a:t>
            </a:r>
            <a:r>
              <a:rPr lang="en-US" sz="1100" dirty="0"/>
              <a:t>(</a:t>
            </a:r>
            <a:r>
              <a:rPr lang="en-US" sz="1100" dirty="0" err="1"/>
              <a:t>Drisko</a:t>
            </a:r>
            <a:r>
              <a:rPr lang="en-US" sz="1100" dirty="0"/>
              <a:t>, 2014)</a:t>
            </a:r>
          </a:p>
          <a:p>
            <a:r>
              <a:rPr lang="en-US" dirty="0"/>
              <a:t>Public health social workers use the theories, practices, concepts, and—most importantly--the competencies of social work and public health to improve health and well-being</a:t>
            </a:r>
          </a:p>
          <a:p>
            <a:pPr marL="0" indent="0">
              <a:buNone/>
            </a:pPr>
            <a:endParaRPr lang="en-US" dirty="0"/>
          </a:p>
        </p:txBody>
      </p:sp>
      <p:pic>
        <p:nvPicPr>
          <p:cNvPr id="18434" name="Picture 2" descr="What Is Global Competence? - World Savvy">
            <a:extLst>
              <a:ext uri="{FF2B5EF4-FFF2-40B4-BE49-F238E27FC236}">
                <a16:creationId xmlns:a16="http://schemas.microsoft.com/office/drawing/2014/main" id="{A6D8EEED-8C08-4278-8378-1CE0CB71C0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3513" y="-191678"/>
            <a:ext cx="3009336" cy="300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42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556-9924-4EF4-9829-D785FACEDA98}"/>
              </a:ext>
            </a:extLst>
          </p:cNvPr>
          <p:cNvSpPr>
            <a:spLocks noGrp="1"/>
          </p:cNvSpPr>
          <p:nvPr>
            <p:ph type="title"/>
          </p:nvPr>
        </p:nvSpPr>
        <p:spPr>
          <a:xfrm>
            <a:off x="924156" y="64416"/>
            <a:ext cx="9393763" cy="1325563"/>
          </a:xfrm>
        </p:spPr>
        <p:txBody>
          <a:bodyPr/>
          <a:lstStyle/>
          <a:p>
            <a:pPr algn="ctr"/>
            <a:r>
              <a:rPr lang="en-US" dirty="0"/>
              <a:t>Updated Competencies Needed! </a:t>
            </a:r>
          </a:p>
        </p:txBody>
      </p:sp>
      <p:sp>
        <p:nvSpPr>
          <p:cNvPr id="3" name="Content Placeholder 2">
            <a:extLst>
              <a:ext uri="{FF2B5EF4-FFF2-40B4-BE49-F238E27FC236}">
                <a16:creationId xmlns:a16="http://schemas.microsoft.com/office/drawing/2014/main" id="{CC98B79B-84CB-4126-9FF0-20AC2469AD92}"/>
              </a:ext>
            </a:extLst>
          </p:cNvPr>
          <p:cNvSpPr>
            <a:spLocks noGrp="1"/>
          </p:cNvSpPr>
          <p:nvPr>
            <p:ph idx="1"/>
          </p:nvPr>
        </p:nvSpPr>
        <p:spPr>
          <a:xfrm>
            <a:off x="390238" y="1616762"/>
            <a:ext cx="10461597" cy="3801452"/>
          </a:xfrm>
        </p:spPr>
        <p:txBody>
          <a:bodyPr>
            <a:normAutofit/>
          </a:bodyPr>
          <a:lstStyle/>
          <a:p>
            <a:r>
              <a:rPr lang="en-US" sz="2600" dirty="0"/>
              <a:t>An area of practice thrives when practitioners  can describe what it is, what it does, what it looks like in practice, who is doing it, and why employers need it!</a:t>
            </a:r>
          </a:p>
          <a:p>
            <a:r>
              <a:rPr lang="en-US" sz="2600" dirty="0"/>
              <a:t>Current PHSW standards dated (written in 1990s) but much can be gleaned from reviewing them: </a:t>
            </a:r>
            <a:r>
              <a:rPr lang="en-US" sz="2600" dirty="0">
                <a:hlinkClick r:id="rId3"/>
              </a:rPr>
              <a:t>Existing PHSW Competencies</a:t>
            </a:r>
            <a:endParaRPr lang="en-US" sz="2600" dirty="0"/>
          </a:p>
          <a:p>
            <a:r>
              <a:rPr lang="en-US" sz="2600" dirty="0"/>
              <a:t>New ones needed…until then, utilize existing PH, SW &amp; PHSW competencies</a:t>
            </a:r>
          </a:p>
        </p:txBody>
      </p:sp>
      <p:pic>
        <p:nvPicPr>
          <p:cNvPr id="19460" name="Picture 4" descr="Finding Your Own Circle of Competence: The Difference Between What ...">
            <a:extLst>
              <a:ext uri="{FF2B5EF4-FFF2-40B4-BE49-F238E27FC236}">
                <a16:creationId xmlns:a16="http://schemas.microsoft.com/office/drawing/2014/main" id="{CA6C04CE-214D-4DAE-8654-3AA5E2B9B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283" y="4359432"/>
            <a:ext cx="4670323" cy="233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32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556-9924-4EF4-9829-D785FACEDA98}"/>
              </a:ext>
            </a:extLst>
          </p:cNvPr>
          <p:cNvSpPr>
            <a:spLocks noGrp="1"/>
          </p:cNvSpPr>
          <p:nvPr>
            <p:ph type="title"/>
          </p:nvPr>
        </p:nvSpPr>
        <p:spPr>
          <a:xfrm>
            <a:off x="407963" y="306133"/>
            <a:ext cx="10078140" cy="1325563"/>
          </a:xfrm>
        </p:spPr>
        <p:txBody>
          <a:bodyPr>
            <a:normAutofit/>
          </a:bodyPr>
          <a:lstStyle/>
          <a:p>
            <a:pPr algn="ctr"/>
            <a:r>
              <a:rPr lang="en-US" dirty="0"/>
              <a:t>PHSW and the Ten Essential Public Health Services </a:t>
            </a:r>
          </a:p>
        </p:txBody>
      </p:sp>
      <p:sp>
        <p:nvSpPr>
          <p:cNvPr id="3" name="Content Placeholder 2">
            <a:extLst>
              <a:ext uri="{FF2B5EF4-FFF2-40B4-BE49-F238E27FC236}">
                <a16:creationId xmlns:a16="http://schemas.microsoft.com/office/drawing/2014/main" id="{CC98B79B-84CB-4126-9FF0-20AC2469AD92}"/>
              </a:ext>
            </a:extLst>
          </p:cNvPr>
          <p:cNvSpPr>
            <a:spLocks noGrp="1"/>
          </p:cNvSpPr>
          <p:nvPr>
            <p:ph idx="1"/>
          </p:nvPr>
        </p:nvSpPr>
        <p:spPr>
          <a:xfrm>
            <a:off x="407964" y="1825626"/>
            <a:ext cx="10461597" cy="4884890"/>
          </a:xfrm>
        </p:spPr>
        <p:txBody>
          <a:bodyPr>
            <a:normAutofit/>
          </a:bodyPr>
          <a:lstStyle/>
          <a:p>
            <a:pPr marL="0" indent="0">
              <a:buNone/>
            </a:pPr>
            <a:r>
              <a:rPr lang="en-US" sz="2600" dirty="0"/>
              <a:t>Public health social workers are broadly engaged in all areas of public health. Of the ten, the following four areas were primary: </a:t>
            </a:r>
            <a:br>
              <a:rPr lang="en-US" sz="2600" dirty="0"/>
            </a:br>
            <a:endParaRPr lang="en-US" sz="2600" dirty="0"/>
          </a:p>
          <a:p>
            <a:pPr marL="514350" indent="-514350">
              <a:buFont typeface="+mj-lt"/>
              <a:buAutoNum type="arabicPeriod"/>
            </a:pPr>
            <a:r>
              <a:rPr lang="en-US" sz="2600" dirty="0"/>
              <a:t>Inform, educate, and empower people about health issues</a:t>
            </a:r>
          </a:p>
          <a:p>
            <a:pPr marL="514350" indent="-514350">
              <a:buFont typeface="+mj-lt"/>
              <a:buAutoNum type="arabicPeriod"/>
            </a:pPr>
            <a:r>
              <a:rPr lang="en-US" sz="2600" dirty="0"/>
              <a:t>Mobilize community partnerships and action to identify and solve health problems</a:t>
            </a:r>
          </a:p>
          <a:p>
            <a:pPr marL="514350" indent="-514350">
              <a:buFont typeface="+mj-lt"/>
              <a:buAutoNum type="arabicPeriod"/>
            </a:pPr>
            <a:r>
              <a:rPr lang="en-US" sz="2600" dirty="0"/>
              <a:t>Develop policies and plans that support individual and community health efforts</a:t>
            </a:r>
          </a:p>
          <a:p>
            <a:pPr marL="514350" indent="-514350">
              <a:buFont typeface="+mj-lt"/>
              <a:buAutoNum type="arabicPeriod"/>
            </a:pPr>
            <a:r>
              <a:rPr lang="en-US" sz="2600" dirty="0"/>
              <a:t>Evaluate effectiveness, accessibility, and quality of personal and population-based health services</a:t>
            </a:r>
          </a:p>
          <a:p>
            <a:pPr marL="0" indent="0" algn="r">
              <a:buNone/>
            </a:pPr>
            <a:r>
              <a:rPr lang="en-US" sz="1500" dirty="0"/>
              <a:t>(Ruth, Wyatt, Velasquez, Bachman, 2015)</a:t>
            </a:r>
          </a:p>
        </p:txBody>
      </p:sp>
    </p:spTree>
    <p:extLst>
      <p:ext uri="{BB962C8B-B14F-4D97-AF65-F5344CB8AC3E}">
        <p14:creationId xmlns:p14="http://schemas.microsoft.com/office/powerpoint/2010/main" val="144840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82" y="246335"/>
            <a:ext cx="9393763" cy="1325563"/>
          </a:xfrm>
        </p:spPr>
        <p:txBody>
          <a:bodyPr/>
          <a:lstStyle/>
          <a:p>
            <a:pPr algn="ctr"/>
            <a:r>
              <a:rPr lang="en-US" dirty="0"/>
              <a:t>But What Do PHSWs Do?</a:t>
            </a:r>
          </a:p>
        </p:txBody>
      </p:sp>
      <p:sp>
        <p:nvSpPr>
          <p:cNvPr id="3" name="Content Placeholder 2"/>
          <p:cNvSpPr>
            <a:spLocks noGrp="1"/>
          </p:cNvSpPr>
          <p:nvPr>
            <p:ph idx="1"/>
          </p:nvPr>
        </p:nvSpPr>
        <p:spPr>
          <a:xfrm>
            <a:off x="452209" y="1571898"/>
            <a:ext cx="10373107" cy="4845231"/>
          </a:xfrm>
        </p:spPr>
        <p:txBody>
          <a:bodyPr>
            <a:noAutofit/>
          </a:bodyPr>
          <a:lstStyle/>
          <a:p>
            <a:r>
              <a:rPr lang="en-US" sz="2400" dirty="0"/>
              <a:t>Engage in and lead integrative efforts in behavioral health and primary care</a:t>
            </a:r>
          </a:p>
          <a:p>
            <a:r>
              <a:rPr lang="en-US" sz="2400" dirty="0"/>
              <a:t>Provide services in a public health framework for ongoing epidemic, disease or social issue</a:t>
            </a:r>
          </a:p>
          <a:p>
            <a:r>
              <a:rPr lang="en-US" sz="2400" dirty="0"/>
              <a:t>Engage in community outreach &amp; case-finding </a:t>
            </a:r>
          </a:p>
          <a:p>
            <a:r>
              <a:rPr lang="en-US" sz="2400" dirty="0"/>
              <a:t>Consult and collaborate on major issues </a:t>
            </a:r>
          </a:p>
          <a:p>
            <a:r>
              <a:rPr lang="en-US" sz="2400" dirty="0"/>
              <a:t>Prevention &amp; health promotion activities, program planning </a:t>
            </a:r>
          </a:p>
          <a:p>
            <a:r>
              <a:rPr lang="en-US" sz="2400" dirty="0"/>
              <a:t>Research, formal and informal</a:t>
            </a:r>
          </a:p>
          <a:p>
            <a:r>
              <a:rPr lang="en-US" sz="2400" dirty="0"/>
              <a:t>Professional development/training/community &amp; inter-professional education</a:t>
            </a:r>
          </a:p>
          <a:p>
            <a:r>
              <a:rPr lang="en-US" sz="2400" dirty="0"/>
              <a:t>Community &amp; legislative advocacy</a:t>
            </a:r>
          </a:p>
        </p:txBody>
      </p:sp>
      <p:pic>
        <p:nvPicPr>
          <p:cNvPr id="20482" name="Picture 2" descr="Question Mark PNG Transparent Images | PNG All">
            <a:extLst>
              <a:ext uri="{FF2B5EF4-FFF2-40B4-BE49-F238E27FC236}">
                <a16:creationId xmlns:a16="http://schemas.microsoft.com/office/drawing/2014/main" id="{2E7A4CF3-03D6-4933-80B8-9ABA09406D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0135" y="137117"/>
            <a:ext cx="1325564"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99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BFD3-B40A-49F7-B575-BFCB22D8522B}"/>
              </a:ext>
            </a:extLst>
          </p:cNvPr>
          <p:cNvSpPr>
            <a:spLocks noGrp="1"/>
          </p:cNvSpPr>
          <p:nvPr>
            <p:ph type="title"/>
          </p:nvPr>
        </p:nvSpPr>
        <p:spPr>
          <a:xfrm>
            <a:off x="752520" y="126588"/>
            <a:ext cx="9393763" cy="1325563"/>
          </a:xfrm>
        </p:spPr>
        <p:txBody>
          <a:bodyPr/>
          <a:lstStyle/>
          <a:p>
            <a:pPr algn="ctr"/>
            <a:r>
              <a:rPr lang="en-US" dirty="0">
                <a:cs typeface="Arial" panose="020B0604020202020204" pitchFamily="34" charset="0"/>
              </a:rPr>
              <a:t>Social Work Competencies</a:t>
            </a:r>
          </a:p>
        </p:txBody>
      </p:sp>
      <p:sp>
        <p:nvSpPr>
          <p:cNvPr id="3" name="Content Placeholder 2">
            <a:extLst>
              <a:ext uri="{FF2B5EF4-FFF2-40B4-BE49-F238E27FC236}">
                <a16:creationId xmlns:a16="http://schemas.microsoft.com/office/drawing/2014/main" id="{412F9881-DE88-471C-B3A0-7DF1ED9944B1}"/>
              </a:ext>
            </a:extLst>
          </p:cNvPr>
          <p:cNvSpPr>
            <a:spLocks noGrp="1"/>
          </p:cNvSpPr>
          <p:nvPr>
            <p:ph idx="1"/>
          </p:nvPr>
        </p:nvSpPr>
        <p:spPr>
          <a:xfrm>
            <a:off x="513981" y="1459465"/>
            <a:ext cx="10193775" cy="3939070"/>
          </a:xfrm>
        </p:spPr>
        <p:txBody>
          <a:bodyPr>
            <a:normAutofit fontScale="55000" lnSpcReduction="20000"/>
          </a:bodyPr>
          <a:lstStyle/>
          <a:p>
            <a:pPr marL="0" indent="0">
              <a:buNone/>
            </a:pPr>
            <a:r>
              <a:rPr lang="en-US" sz="3800" b="1" i="1" dirty="0"/>
              <a:t>CSWE Social Work Competencies:</a:t>
            </a:r>
          </a:p>
          <a:p>
            <a:pPr marL="0" indent="0">
              <a:buNone/>
            </a:pPr>
            <a:r>
              <a:rPr lang="en-US" sz="3800" dirty="0"/>
              <a:t>1. Demonstrate Ethical and Professional Behavior</a:t>
            </a:r>
          </a:p>
          <a:p>
            <a:pPr marL="0" indent="0">
              <a:buNone/>
            </a:pPr>
            <a:r>
              <a:rPr lang="en-US" sz="3800" dirty="0"/>
              <a:t>2. Engage Diversity and Difference in Practice</a:t>
            </a:r>
          </a:p>
          <a:p>
            <a:pPr marL="0" indent="0">
              <a:buNone/>
            </a:pPr>
            <a:r>
              <a:rPr lang="en-US" sz="3800" dirty="0"/>
              <a:t>3. Advance Human Rights and Social, Economic, and Environmental Justice</a:t>
            </a:r>
          </a:p>
          <a:p>
            <a:pPr marL="0" indent="0">
              <a:buNone/>
            </a:pPr>
            <a:r>
              <a:rPr lang="en-US" sz="3800" dirty="0"/>
              <a:t>4. Engage in Practice-informed Research and Research-informed Practice</a:t>
            </a:r>
          </a:p>
          <a:p>
            <a:pPr marL="0" indent="0">
              <a:buNone/>
            </a:pPr>
            <a:r>
              <a:rPr lang="en-US" sz="3800" dirty="0"/>
              <a:t>5. Engage in Policy Practice</a:t>
            </a:r>
          </a:p>
          <a:p>
            <a:pPr marL="0" indent="0">
              <a:buNone/>
            </a:pPr>
            <a:r>
              <a:rPr lang="en-US" sz="3800" dirty="0"/>
              <a:t>6. Engage with Individuals, Families, Groups, Organizations, and Communities</a:t>
            </a:r>
          </a:p>
          <a:p>
            <a:pPr marL="0" indent="0">
              <a:buNone/>
            </a:pPr>
            <a:r>
              <a:rPr lang="en-US" sz="3800" dirty="0"/>
              <a:t>7. Assess Individuals, Families, Groups, Organizations, and Communities</a:t>
            </a:r>
          </a:p>
          <a:p>
            <a:pPr marL="0" indent="0">
              <a:buNone/>
            </a:pPr>
            <a:r>
              <a:rPr lang="en-US" sz="3800" dirty="0"/>
              <a:t>8. Intervene with Individuals, Families, Groups, Organizations, and Communities</a:t>
            </a:r>
          </a:p>
          <a:p>
            <a:pPr marL="0" indent="0">
              <a:buNone/>
            </a:pPr>
            <a:r>
              <a:rPr lang="en-US" sz="3800" dirty="0"/>
              <a:t>9. Evaluate Practice with Individuals, Families, Groups, Organizations, and Communities</a:t>
            </a:r>
          </a:p>
          <a:p>
            <a:endParaRPr lang="en-US" dirty="0"/>
          </a:p>
        </p:txBody>
      </p:sp>
      <p:pic>
        <p:nvPicPr>
          <p:cNvPr id="21506" name="Picture 2" descr="Council on Social Work Education (CSWE) - 2015 EPAS">
            <a:extLst>
              <a:ext uri="{FF2B5EF4-FFF2-40B4-BE49-F238E27FC236}">
                <a16:creationId xmlns:a16="http://schemas.microsoft.com/office/drawing/2014/main" id="{2B396A90-9E10-41E7-842F-DC240B45F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843" y="5076486"/>
            <a:ext cx="3970662" cy="178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742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B1B8-D4CB-434F-989C-98E57D101024}"/>
              </a:ext>
            </a:extLst>
          </p:cNvPr>
          <p:cNvSpPr>
            <a:spLocks noGrp="1"/>
          </p:cNvSpPr>
          <p:nvPr>
            <p:ph type="title"/>
          </p:nvPr>
        </p:nvSpPr>
        <p:spPr>
          <a:xfrm>
            <a:off x="664725" y="157707"/>
            <a:ext cx="10862549" cy="1325563"/>
          </a:xfrm>
        </p:spPr>
        <p:txBody>
          <a:bodyPr/>
          <a:lstStyle/>
          <a:p>
            <a:r>
              <a:rPr lang="en-US" dirty="0">
                <a:latin typeface="Arial Black" panose="020B0A04020102020204" pitchFamily="34" charset="0"/>
                <a:cs typeface="Arial" panose="020B0604020202020204" pitchFamily="34" charset="0"/>
              </a:rPr>
              <a:t>Public Health Competencies </a:t>
            </a:r>
          </a:p>
        </p:txBody>
      </p:sp>
      <p:sp>
        <p:nvSpPr>
          <p:cNvPr id="3" name="Content Placeholder 2">
            <a:extLst>
              <a:ext uri="{FF2B5EF4-FFF2-40B4-BE49-F238E27FC236}">
                <a16:creationId xmlns:a16="http://schemas.microsoft.com/office/drawing/2014/main" id="{58CA8F2F-F8F2-4FEF-90B9-1E4333D80929}"/>
              </a:ext>
            </a:extLst>
          </p:cNvPr>
          <p:cNvSpPr>
            <a:spLocks noGrp="1"/>
          </p:cNvSpPr>
          <p:nvPr>
            <p:ph sz="half" idx="1"/>
          </p:nvPr>
        </p:nvSpPr>
        <p:spPr>
          <a:xfrm>
            <a:off x="361488" y="1483270"/>
            <a:ext cx="10536262" cy="5516840"/>
          </a:xfrm>
        </p:spPr>
        <p:txBody>
          <a:bodyPr>
            <a:normAutofit fontScale="25000" lnSpcReduction="20000"/>
          </a:bodyPr>
          <a:lstStyle/>
          <a:p>
            <a:pPr marL="0" indent="0">
              <a:lnSpc>
                <a:spcPct val="120000"/>
              </a:lnSpc>
              <a:spcBef>
                <a:spcPts val="0"/>
              </a:spcBef>
              <a:buNone/>
            </a:pPr>
            <a:r>
              <a:rPr lang="en-US" sz="8000" b="1" dirty="0"/>
              <a:t>Evidence-based Approaches to Public Health</a:t>
            </a:r>
          </a:p>
          <a:p>
            <a:pPr marL="0" indent="0">
              <a:lnSpc>
                <a:spcPct val="120000"/>
              </a:lnSpc>
              <a:spcBef>
                <a:spcPts val="0"/>
              </a:spcBef>
              <a:buNone/>
            </a:pPr>
            <a:r>
              <a:rPr lang="en-US" sz="7200" dirty="0"/>
              <a:t>1) Apply epidemiological methods to the breadth of settings and situations in public health practice;</a:t>
            </a:r>
          </a:p>
          <a:p>
            <a:pPr marL="0" indent="0">
              <a:lnSpc>
                <a:spcPct val="120000"/>
              </a:lnSpc>
              <a:spcBef>
                <a:spcPts val="0"/>
              </a:spcBef>
              <a:buNone/>
            </a:pPr>
            <a:r>
              <a:rPr lang="en-US" sz="7200" dirty="0"/>
              <a:t>2) Select quantitative and qualitative data collection methods appropriate for a given public health context</a:t>
            </a:r>
          </a:p>
          <a:p>
            <a:pPr marL="0" indent="0">
              <a:lnSpc>
                <a:spcPct val="120000"/>
              </a:lnSpc>
              <a:spcBef>
                <a:spcPts val="0"/>
              </a:spcBef>
              <a:buNone/>
            </a:pPr>
            <a:r>
              <a:rPr lang="en-US" sz="7200" dirty="0"/>
              <a:t>3) Analyze quantitative and qualitative data using biostatistics, informatics, computer-based programming and software, as appropriate; </a:t>
            </a:r>
          </a:p>
          <a:p>
            <a:pPr marL="0" indent="0">
              <a:lnSpc>
                <a:spcPct val="120000"/>
              </a:lnSpc>
              <a:spcBef>
                <a:spcPts val="0"/>
              </a:spcBef>
              <a:buNone/>
            </a:pPr>
            <a:r>
              <a:rPr lang="en-US" sz="7200" dirty="0"/>
              <a:t>4) Interpret results of data analysis for public health research, policy or practice</a:t>
            </a:r>
          </a:p>
          <a:p>
            <a:pPr marL="0" indent="0">
              <a:lnSpc>
                <a:spcPct val="120000"/>
              </a:lnSpc>
              <a:spcBef>
                <a:spcPts val="0"/>
              </a:spcBef>
              <a:buNone/>
            </a:pPr>
            <a:r>
              <a:rPr lang="en-US" sz="8000" b="1" dirty="0"/>
              <a:t>Public Health &amp; Health Care Systems</a:t>
            </a:r>
          </a:p>
          <a:p>
            <a:pPr marL="0" indent="0">
              <a:lnSpc>
                <a:spcPct val="120000"/>
              </a:lnSpc>
              <a:spcBef>
                <a:spcPts val="0"/>
              </a:spcBef>
              <a:buNone/>
            </a:pPr>
            <a:r>
              <a:rPr lang="en-US" sz="7200" dirty="0"/>
              <a:t>5) Compare the organization, structure and function of health care, public health and regulatory systems across national and international settings;</a:t>
            </a:r>
          </a:p>
          <a:p>
            <a:pPr marL="0" indent="0">
              <a:lnSpc>
                <a:spcPct val="120000"/>
              </a:lnSpc>
              <a:spcBef>
                <a:spcPts val="0"/>
              </a:spcBef>
              <a:buNone/>
            </a:pPr>
            <a:r>
              <a:rPr lang="en-US" sz="7200" dirty="0"/>
              <a:t> 6) Discuss the means by which structural bias, social inequities and racism undermine health and create challenges to achieving health equity at organizational, community and societal levels</a:t>
            </a:r>
          </a:p>
          <a:p>
            <a:pPr marL="0" indent="0">
              <a:lnSpc>
                <a:spcPct val="120000"/>
              </a:lnSpc>
              <a:spcBef>
                <a:spcPts val="0"/>
              </a:spcBef>
              <a:buNone/>
            </a:pPr>
            <a:r>
              <a:rPr lang="en-US" sz="8000" b="1" dirty="0"/>
              <a:t>Planning &amp; Management to Promote Health</a:t>
            </a:r>
          </a:p>
          <a:p>
            <a:pPr marL="0" indent="0">
              <a:lnSpc>
                <a:spcPct val="120000"/>
              </a:lnSpc>
              <a:spcBef>
                <a:spcPts val="0"/>
              </a:spcBef>
              <a:buNone/>
            </a:pPr>
            <a:r>
              <a:rPr lang="en-US" sz="7200" dirty="0"/>
              <a:t>7) Assess population needs, assets and capacities that affect communities’ health; </a:t>
            </a:r>
          </a:p>
          <a:p>
            <a:pPr marL="0" indent="0">
              <a:lnSpc>
                <a:spcPct val="120000"/>
              </a:lnSpc>
              <a:spcBef>
                <a:spcPts val="0"/>
              </a:spcBef>
              <a:buNone/>
            </a:pPr>
            <a:r>
              <a:rPr lang="en-US" sz="7200" dirty="0"/>
              <a:t>8) Apply awareness of cultural values and practices to the design or implementation of public health policies or programs; </a:t>
            </a:r>
          </a:p>
          <a:p>
            <a:pPr marL="0" indent="0">
              <a:lnSpc>
                <a:spcPct val="120000"/>
              </a:lnSpc>
              <a:spcBef>
                <a:spcPts val="0"/>
              </a:spcBef>
              <a:buNone/>
            </a:pPr>
            <a:r>
              <a:rPr lang="en-US" sz="7200" dirty="0"/>
              <a:t>9) Design a population-based policy, program, project or intervention; 10) Explain basic principles and tools of budget and resource management; 11) Select methods to evaluate public health programs</a:t>
            </a:r>
          </a:p>
          <a:p>
            <a:pPr marL="0" indent="0">
              <a:buNone/>
            </a:pPr>
            <a:endParaRPr lang="en-US" sz="6400" dirty="0"/>
          </a:p>
          <a:p>
            <a:endParaRPr lang="en-US" dirty="0"/>
          </a:p>
        </p:txBody>
      </p:sp>
      <p:pic>
        <p:nvPicPr>
          <p:cNvPr id="6" name="Picture 5">
            <a:extLst>
              <a:ext uri="{FF2B5EF4-FFF2-40B4-BE49-F238E27FC236}">
                <a16:creationId xmlns:a16="http://schemas.microsoft.com/office/drawing/2014/main" id="{32D230E9-9D6B-493B-BEDB-3624BF2A3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525" y="157707"/>
            <a:ext cx="2181225" cy="1533090"/>
          </a:xfrm>
          <a:prstGeom prst="rect">
            <a:avLst/>
          </a:prstGeom>
        </p:spPr>
      </p:pic>
    </p:spTree>
    <p:extLst>
      <p:ext uri="{BB962C8B-B14F-4D97-AF65-F5344CB8AC3E}">
        <p14:creationId xmlns:p14="http://schemas.microsoft.com/office/powerpoint/2010/main" val="2234704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DB1400A-951C-E54D-B152-967344A8999B}"/>
              </a:ext>
            </a:extLst>
          </p:cNvPr>
          <p:cNvSpPr txBox="1">
            <a:spLocks/>
          </p:cNvSpPr>
          <p:nvPr/>
        </p:nvSpPr>
        <p:spPr>
          <a:xfrm>
            <a:off x="294933" y="1287722"/>
            <a:ext cx="10527965" cy="54741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b="1" dirty="0">
                <a:latin typeface="Arial" panose="020B0604020202020204" pitchFamily="34" charset="0"/>
              </a:rPr>
              <a:t>Policy in Public Health</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12) Discuss multiple dimensions of the policy-making process, including ethics and evidence; </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13) Propose strategies to identify stakeholders and build coalitions and partnerships for influencing public health outcomes; </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14) Advocate for political, social or economic policies/programs that improve health for all; </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15) Evaluate policies for their impact on public health and health equity </a:t>
            </a:r>
          </a:p>
          <a:p>
            <a:pPr marL="0" indent="0">
              <a:lnSpc>
                <a:spcPct val="100000"/>
              </a:lnSpc>
              <a:spcBef>
                <a:spcPts val="0"/>
              </a:spcBef>
              <a:buFont typeface="Arial" panose="020B0604020202020204" pitchFamily="34" charset="0"/>
              <a:buNone/>
            </a:pPr>
            <a:r>
              <a:rPr lang="en-US" sz="2000" b="1" dirty="0">
                <a:latin typeface="Arial" panose="020B0604020202020204" pitchFamily="34" charset="0"/>
              </a:rPr>
              <a:t>Leadership</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16) Apply principles of leadership, governance and management, which include creating a vision, empowering others, fostering collaboration and guiding decision making; </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17) Apply negotiation and mediation skills to address organizational or community challenges</a:t>
            </a:r>
          </a:p>
          <a:p>
            <a:pPr marL="0" indent="0">
              <a:lnSpc>
                <a:spcPct val="100000"/>
              </a:lnSpc>
              <a:spcBef>
                <a:spcPts val="0"/>
              </a:spcBef>
              <a:buFont typeface="Arial" panose="020B0604020202020204" pitchFamily="34" charset="0"/>
              <a:buNone/>
            </a:pPr>
            <a:r>
              <a:rPr lang="en-US" sz="2000" b="1" dirty="0">
                <a:latin typeface="Arial" panose="020B0604020202020204" pitchFamily="34" charset="0"/>
              </a:rPr>
              <a:t>Communication</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18) Select communication strategies for different audiences and sectors; </a:t>
            </a:r>
            <a:br>
              <a:rPr lang="en-US" sz="1800" dirty="0">
                <a:latin typeface="Arial" panose="020B0604020202020204" pitchFamily="34" charset="0"/>
              </a:rPr>
            </a:br>
            <a:r>
              <a:rPr lang="en-US" sz="1800" dirty="0">
                <a:latin typeface="Arial" panose="020B0604020202020204" pitchFamily="34" charset="0"/>
              </a:rPr>
              <a:t>19) Communicate audience-appropriate public health content, both in writing and through oral presentation; </a:t>
            </a:r>
            <a:br>
              <a:rPr lang="en-US" sz="1800" dirty="0">
                <a:latin typeface="Arial" panose="020B0604020202020204" pitchFamily="34" charset="0"/>
              </a:rPr>
            </a:br>
            <a:r>
              <a:rPr lang="en-US" sz="1800" dirty="0">
                <a:latin typeface="Arial" panose="020B0604020202020204" pitchFamily="34" charset="0"/>
              </a:rPr>
              <a:t>20) Describe the importance of cultural competence in communicating public health content</a:t>
            </a:r>
          </a:p>
          <a:p>
            <a:pPr marL="0" indent="0">
              <a:lnSpc>
                <a:spcPct val="100000"/>
              </a:lnSpc>
              <a:spcBef>
                <a:spcPts val="0"/>
              </a:spcBef>
              <a:buFont typeface="Arial" panose="020B0604020202020204" pitchFamily="34" charset="0"/>
              <a:buNone/>
            </a:pPr>
            <a:r>
              <a:rPr lang="en-US" sz="2000" b="1" dirty="0">
                <a:latin typeface="Arial" panose="020B0604020202020204" pitchFamily="34" charset="0"/>
              </a:rPr>
              <a:t>Inter-professional Practice</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21) Perform effectively on inter-professional teams</a:t>
            </a:r>
          </a:p>
          <a:p>
            <a:pPr marL="0" indent="0">
              <a:lnSpc>
                <a:spcPct val="100000"/>
              </a:lnSpc>
              <a:spcBef>
                <a:spcPts val="0"/>
              </a:spcBef>
              <a:buFont typeface="Arial" panose="020B0604020202020204" pitchFamily="34" charset="0"/>
              <a:buNone/>
            </a:pPr>
            <a:r>
              <a:rPr lang="en-US" sz="2000" b="1" dirty="0">
                <a:latin typeface="Arial" panose="020B0604020202020204" pitchFamily="34" charset="0"/>
              </a:rPr>
              <a:t>Systems Thinking</a:t>
            </a:r>
          </a:p>
          <a:p>
            <a:pPr marL="0" indent="0">
              <a:lnSpc>
                <a:spcPct val="100000"/>
              </a:lnSpc>
              <a:spcBef>
                <a:spcPts val="0"/>
              </a:spcBef>
              <a:buFont typeface="Arial" panose="020B0604020202020204" pitchFamily="34" charset="0"/>
              <a:buNone/>
            </a:pPr>
            <a:r>
              <a:rPr lang="en-US" sz="1800" dirty="0">
                <a:latin typeface="Arial" panose="020B0604020202020204" pitchFamily="34" charset="0"/>
              </a:rPr>
              <a:t>22) Apply systems thinking tools to a public health issue</a:t>
            </a:r>
          </a:p>
        </p:txBody>
      </p:sp>
      <p:pic>
        <p:nvPicPr>
          <p:cNvPr id="6" name="Picture 5">
            <a:extLst>
              <a:ext uri="{FF2B5EF4-FFF2-40B4-BE49-F238E27FC236}">
                <a16:creationId xmlns:a16="http://schemas.microsoft.com/office/drawing/2014/main" id="{CB976DFD-6130-471D-8E9D-60B32F66B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6835" y="96138"/>
            <a:ext cx="2181225" cy="1533090"/>
          </a:xfrm>
          <a:prstGeom prst="rect">
            <a:avLst/>
          </a:prstGeom>
        </p:spPr>
      </p:pic>
      <p:sp>
        <p:nvSpPr>
          <p:cNvPr id="9" name="Title 1">
            <a:extLst>
              <a:ext uri="{FF2B5EF4-FFF2-40B4-BE49-F238E27FC236}">
                <a16:creationId xmlns:a16="http://schemas.microsoft.com/office/drawing/2014/main" id="{5DE2C6DF-279C-4797-92D1-04CA5D615C24}"/>
              </a:ext>
            </a:extLst>
          </p:cNvPr>
          <p:cNvSpPr txBox="1">
            <a:spLocks/>
          </p:cNvSpPr>
          <p:nvPr/>
        </p:nvSpPr>
        <p:spPr>
          <a:xfrm>
            <a:off x="664725" y="157708"/>
            <a:ext cx="10862549" cy="1130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lumMod val="85000"/>
                    <a:lumOff val="15000"/>
                  </a:schemeClr>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latin typeface="Arial Black" panose="020B0A04020102020204" pitchFamily="34" charset="0"/>
                <a:cs typeface="Arial" panose="020B0604020202020204" pitchFamily="34" charset="0"/>
              </a:rPr>
              <a:t>Public Health Competencies </a:t>
            </a:r>
          </a:p>
        </p:txBody>
      </p:sp>
    </p:spTree>
    <p:extLst>
      <p:ext uri="{BB962C8B-B14F-4D97-AF65-F5344CB8AC3E}">
        <p14:creationId xmlns:p14="http://schemas.microsoft.com/office/powerpoint/2010/main" val="102442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F8F9-240A-43DE-B4F2-41FECBB14A32}"/>
              </a:ext>
            </a:extLst>
          </p:cNvPr>
          <p:cNvSpPr>
            <a:spLocks noGrp="1"/>
          </p:cNvSpPr>
          <p:nvPr>
            <p:ph type="title"/>
          </p:nvPr>
        </p:nvSpPr>
        <p:spPr>
          <a:xfrm>
            <a:off x="942535" y="336990"/>
            <a:ext cx="9393763" cy="1325563"/>
          </a:xfrm>
        </p:spPr>
        <p:txBody>
          <a:bodyPr>
            <a:normAutofit/>
          </a:bodyPr>
          <a:lstStyle/>
          <a:p>
            <a:pPr algn="ctr"/>
            <a:r>
              <a:rPr lang="en-US" dirty="0">
                <a:cs typeface="Arial" panose="020B0604020202020204" pitchFamily="34" charset="0"/>
              </a:rPr>
              <a:t>WHO Today: Six Dimensions of Health and Wellness </a:t>
            </a:r>
          </a:p>
        </p:txBody>
      </p:sp>
      <p:pic>
        <p:nvPicPr>
          <p:cNvPr id="4" name="Picture 2" descr="Image result for six dimensions of health">
            <a:extLst>
              <a:ext uri="{FF2B5EF4-FFF2-40B4-BE49-F238E27FC236}">
                <a16:creationId xmlns:a16="http://schemas.microsoft.com/office/drawing/2014/main" id="{020F2930-D91B-4B21-9958-4AE349F75AB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080923" y="1840374"/>
            <a:ext cx="4697569" cy="454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13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D1E5-290E-4ACB-874A-4507BA71B491}"/>
              </a:ext>
            </a:extLst>
          </p:cNvPr>
          <p:cNvSpPr>
            <a:spLocks noGrp="1"/>
          </p:cNvSpPr>
          <p:nvPr>
            <p:ph type="title"/>
          </p:nvPr>
        </p:nvSpPr>
        <p:spPr>
          <a:xfrm>
            <a:off x="332306" y="529532"/>
            <a:ext cx="11165150" cy="5494140"/>
          </a:xfrm>
        </p:spPr>
        <p:txBody>
          <a:bodyPr/>
          <a:lstStyle/>
          <a:p>
            <a:r>
              <a:rPr lang="en-US" b="1" dirty="0">
                <a:solidFill>
                  <a:schemeClr val="tx1"/>
                </a:solidFill>
                <a:latin typeface="Arial "/>
              </a:rPr>
              <a:t>Preparedness and response of Public Health social Workers during COVID-19</a:t>
            </a:r>
            <a:br>
              <a:rPr lang="en-US" b="1" dirty="0">
                <a:solidFill>
                  <a:schemeClr val="tx1"/>
                </a:solidFill>
                <a:latin typeface="Arial "/>
              </a:rPr>
            </a:br>
            <a:br>
              <a:rPr lang="en-US" b="1" dirty="0">
                <a:solidFill>
                  <a:schemeClr val="tx1"/>
                </a:solidFill>
                <a:latin typeface="Arial "/>
              </a:rPr>
            </a:br>
            <a:endParaRPr lang="en-US" b="1" dirty="0">
              <a:solidFill>
                <a:schemeClr val="tx1"/>
              </a:solidFill>
              <a:latin typeface="Arial "/>
            </a:endParaRPr>
          </a:p>
        </p:txBody>
      </p:sp>
    </p:spTree>
    <p:extLst>
      <p:ext uri="{BB962C8B-B14F-4D97-AF65-F5344CB8AC3E}">
        <p14:creationId xmlns:p14="http://schemas.microsoft.com/office/powerpoint/2010/main" val="1269816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6293-D0F9-47C2-9266-44B8017A55FD}"/>
              </a:ext>
            </a:extLst>
          </p:cNvPr>
          <p:cNvSpPr>
            <a:spLocks noGrp="1"/>
          </p:cNvSpPr>
          <p:nvPr>
            <p:ph type="title"/>
          </p:nvPr>
        </p:nvSpPr>
        <p:spPr>
          <a:xfrm>
            <a:off x="335393" y="365125"/>
            <a:ext cx="9393763" cy="1325563"/>
          </a:xfrm>
        </p:spPr>
        <p:txBody>
          <a:bodyPr/>
          <a:lstStyle/>
          <a:p>
            <a:r>
              <a:rPr lang="en-US" dirty="0"/>
              <a:t>COVID-19: Pandemic Disaster </a:t>
            </a:r>
          </a:p>
        </p:txBody>
      </p:sp>
      <p:sp>
        <p:nvSpPr>
          <p:cNvPr id="3" name="Content Placeholder 2">
            <a:extLst>
              <a:ext uri="{FF2B5EF4-FFF2-40B4-BE49-F238E27FC236}">
                <a16:creationId xmlns:a16="http://schemas.microsoft.com/office/drawing/2014/main" id="{D3A46B4A-C2CE-4C27-89E7-57C12A42D699}"/>
              </a:ext>
            </a:extLst>
          </p:cNvPr>
          <p:cNvSpPr>
            <a:spLocks noGrp="1"/>
          </p:cNvSpPr>
          <p:nvPr>
            <p:ph idx="1"/>
          </p:nvPr>
        </p:nvSpPr>
        <p:spPr>
          <a:xfrm>
            <a:off x="407964" y="1825625"/>
            <a:ext cx="10354443" cy="4310769"/>
          </a:xfrm>
        </p:spPr>
        <p:txBody>
          <a:bodyPr>
            <a:normAutofit fontScale="92500"/>
          </a:bodyPr>
          <a:lstStyle/>
          <a:p>
            <a:r>
              <a:rPr lang="en-US" dirty="0"/>
              <a:t>National Center for Posttraumatic Stress Disorder defines disaster as a sudden event that has the potential to terrify, horrify or engender substantial losses for many people simultaneously </a:t>
            </a:r>
            <a:r>
              <a:rPr lang="en-US" sz="1000" dirty="0"/>
              <a:t>(NCPTSD, </a:t>
            </a:r>
            <a:r>
              <a:rPr lang="en-US" sz="1000" u="sng" dirty="0">
                <a:hlinkClick r:id="rId2" tooltip="National Center for Posttraumatic Stress Disoder. (2016). Retrieved November 17, 2016 from &#10;                    http://www.ptsd.va.gov/professional/trauma/disaster-terrorism/index.asp&#10;                    &#10;                  ."/>
              </a:rPr>
              <a:t>2016</a:t>
            </a:r>
            <a:r>
              <a:rPr lang="en-US" sz="1000" u="sng" dirty="0"/>
              <a:t>)</a:t>
            </a:r>
          </a:p>
          <a:p>
            <a:r>
              <a:rPr lang="en-US" dirty="0"/>
              <a:t>COVID-19 is a pandemic that has infected millions, killed hundreds of thousands, and is causing widespread social &amp; economic disruption that is likely to continue over a prolonged period of time</a:t>
            </a:r>
          </a:p>
          <a:p>
            <a:r>
              <a:rPr lang="en-US" dirty="0"/>
              <a:t>Not all communities will experience COVID-19 simultaneously requiring systematic attention to the rolling nature of the pandemic</a:t>
            </a:r>
          </a:p>
          <a:p>
            <a:r>
              <a:rPr lang="en-US" dirty="0"/>
              <a:t>Sustained efforts at prevention, treatment and recovery will be needed for a long time to come </a:t>
            </a:r>
          </a:p>
          <a:p>
            <a:endParaRPr lang="en-US" u="sng" dirty="0"/>
          </a:p>
          <a:p>
            <a:pPr marL="0" indent="0">
              <a:buNone/>
            </a:pPr>
            <a:endParaRPr lang="en-US" dirty="0"/>
          </a:p>
        </p:txBody>
      </p:sp>
      <p:pic>
        <p:nvPicPr>
          <p:cNvPr id="1026" name="Picture 2" descr="Protect your Business From Pandemic Disaster (Coronavirus ...">
            <a:extLst>
              <a:ext uri="{FF2B5EF4-FFF2-40B4-BE49-F238E27FC236}">
                <a16:creationId xmlns:a16="http://schemas.microsoft.com/office/drawing/2014/main" id="{0E08D680-CC5A-42A9-8220-2C4084C6A7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4268" y="266700"/>
            <a:ext cx="2134915"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74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131F-15AB-46D8-AD33-CBBDF07EB43D}"/>
              </a:ext>
            </a:extLst>
          </p:cNvPr>
          <p:cNvSpPr>
            <a:spLocks noGrp="1"/>
          </p:cNvSpPr>
          <p:nvPr>
            <p:ph type="title"/>
          </p:nvPr>
        </p:nvSpPr>
        <p:spPr>
          <a:xfrm>
            <a:off x="933950" y="418366"/>
            <a:ext cx="9393763" cy="1325563"/>
          </a:xfrm>
        </p:spPr>
        <p:txBody>
          <a:bodyPr/>
          <a:lstStyle/>
          <a:p>
            <a:r>
              <a:rPr lang="en-US" dirty="0">
                <a:cs typeface="Arial" panose="020B0604020202020204" pitchFamily="34" charset="0"/>
              </a:rPr>
              <a:t>Various Forms of SW </a:t>
            </a:r>
            <a:br>
              <a:rPr lang="en-US" dirty="0">
                <a:cs typeface="Arial" panose="020B0604020202020204" pitchFamily="34" charset="0"/>
              </a:rPr>
            </a:br>
            <a:r>
              <a:rPr lang="en-US" dirty="0">
                <a:cs typeface="Arial" panose="020B0604020202020204" pitchFamily="34" charset="0"/>
              </a:rPr>
              <a:t>Disaster Response</a:t>
            </a:r>
          </a:p>
        </p:txBody>
      </p:sp>
      <p:sp>
        <p:nvSpPr>
          <p:cNvPr id="3" name="Content Placeholder 2">
            <a:extLst>
              <a:ext uri="{FF2B5EF4-FFF2-40B4-BE49-F238E27FC236}">
                <a16:creationId xmlns:a16="http://schemas.microsoft.com/office/drawing/2014/main" id="{40229691-B0E3-4335-867B-B99A23144DE0}"/>
              </a:ext>
            </a:extLst>
          </p:cNvPr>
          <p:cNvSpPr>
            <a:spLocks noGrp="1"/>
          </p:cNvSpPr>
          <p:nvPr>
            <p:ph idx="1"/>
          </p:nvPr>
        </p:nvSpPr>
        <p:spPr>
          <a:xfrm>
            <a:off x="774293" y="2182986"/>
            <a:ext cx="9972731" cy="3801452"/>
          </a:xfrm>
        </p:spPr>
        <p:txBody>
          <a:bodyPr>
            <a:normAutofit/>
          </a:bodyPr>
          <a:lstStyle/>
          <a:p>
            <a:pPr fontAlgn="base"/>
            <a:r>
              <a:rPr lang="en-US" dirty="0"/>
              <a:t>Psychological first aid &amp; ongoing trauma informed services</a:t>
            </a:r>
          </a:p>
          <a:p>
            <a:pPr fontAlgn="base"/>
            <a:r>
              <a:rPr lang="en-US" dirty="0"/>
              <a:t>Family care, case/care management, care coordination</a:t>
            </a:r>
          </a:p>
          <a:p>
            <a:pPr fontAlgn="base"/>
            <a:r>
              <a:rPr lang="en-US" dirty="0"/>
              <a:t>Assisting with communications, particularly regarding trauma and behavioral health</a:t>
            </a:r>
          </a:p>
          <a:p>
            <a:pPr fontAlgn="base"/>
            <a:r>
              <a:rPr lang="en-US" dirty="0"/>
              <a:t>Resilient community capacity building—organizing mutual aid, etc. </a:t>
            </a:r>
          </a:p>
          <a:p>
            <a:pPr fontAlgn="base"/>
            <a:r>
              <a:rPr lang="en-US" dirty="0"/>
              <a:t>Advocacy and lobbying for social welfare and health programs and funding </a:t>
            </a:r>
          </a:p>
          <a:p>
            <a:endParaRPr lang="en-US" dirty="0"/>
          </a:p>
        </p:txBody>
      </p:sp>
      <p:pic>
        <p:nvPicPr>
          <p:cNvPr id="2050" name="Picture 2" descr="Still Need A Plan? Here's How To Create Your Company's COVID-19 ...">
            <a:extLst>
              <a:ext uri="{FF2B5EF4-FFF2-40B4-BE49-F238E27FC236}">
                <a16:creationId xmlns:a16="http://schemas.microsoft.com/office/drawing/2014/main" id="{49E11D38-1342-41FD-910F-C6CB79E88D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1786" y="198837"/>
            <a:ext cx="2503007" cy="176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087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669A-0678-4530-BDD1-C2765B43EE23}"/>
              </a:ext>
            </a:extLst>
          </p:cNvPr>
          <p:cNvSpPr>
            <a:spLocks noGrp="1"/>
          </p:cNvSpPr>
          <p:nvPr>
            <p:ph type="title"/>
          </p:nvPr>
        </p:nvSpPr>
        <p:spPr>
          <a:xfrm>
            <a:off x="407963" y="365125"/>
            <a:ext cx="10378570" cy="1325563"/>
          </a:xfrm>
        </p:spPr>
        <p:txBody>
          <a:bodyPr>
            <a:normAutofit/>
          </a:bodyPr>
          <a:lstStyle/>
          <a:p>
            <a:pPr algn="ctr"/>
            <a:r>
              <a:rPr lang="en-US" dirty="0">
                <a:cs typeface="Arial" panose="020B0604020202020204" pitchFamily="34" charset="0"/>
              </a:rPr>
              <a:t>Why Social Work is Needed</a:t>
            </a:r>
          </a:p>
        </p:txBody>
      </p:sp>
      <p:sp>
        <p:nvSpPr>
          <p:cNvPr id="3" name="Content Placeholder 2">
            <a:extLst>
              <a:ext uri="{FF2B5EF4-FFF2-40B4-BE49-F238E27FC236}">
                <a16:creationId xmlns:a16="http://schemas.microsoft.com/office/drawing/2014/main" id="{B8F3A0FB-0722-4736-AA3C-C0B71D8B9F21}"/>
              </a:ext>
            </a:extLst>
          </p:cNvPr>
          <p:cNvSpPr>
            <a:spLocks noGrp="1"/>
          </p:cNvSpPr>
          <p:nvPr>
            <p:ph idx="1"/>
          </p:nvPr>
        </p:nvSpPr>
        <p:spPr>
          <a:xfrm>
            <a:off x="407964" y="1825626"/>
            <a:ext cx="10378569" cy="4583266"/>
          </a:xfrm>
        </p:spPr>
        <p:txBody>
          <a:bodyPr>
            <a:normAutofit/>
          </a:bodyPr>
          <a:lstStyle/>
          <a:p>
            <a:pPr marL="0" indent="0">
              <a:buNone/>
            </a:pPr>
            <a:r>
              <a:rPr lang="en-US" b="1" dirty="0"/>
              <a:t>Able to: </a:t>
            </a:r>
          </a:p>
          <a:p>
            <a:r>
              <a:rPr lang="en-US" dirty="0"/>
              <a:t>Develop response plans for various population groups</a:t>
            </a:r>
          </a:p>
          <a:p>
            <a:r>
              <a:rPr lang="en-US" dirty="0"/>
              <a:t>Provide a vital point of view during research efforts after a disaster event</a:t>
            </a:r>
          </a:p>
          <a:p>
            <a:r>
              <a:rPr lang="en-US" dirty="0"/>
              <a:t>Support interventions and care at individual, family, group, and population levels</a:t>
            </a:r>
          </a:p>
          <a:p>
            <a:r>
              <a:rPr lang="en-US" dirty="0"/>
              <a:t>Advocate for policies that ensure that the most vulnerable among us are not disproportionately affected by the pandemic—and that they are not forgotten in any response efforts </a:t>
            </a:r>
          </a:p>
          <a:p>
            <a:endParaRPr lang="en-US" dirty="0"/>
          </a:p>
        </p:txBody>
      </p:sp>
    </p:spTree>
    <p:extLst>
      <p:ext uri="{BB962C8B-B14F-4D97-AF65-F5344CB8AC3E}">
        <p14:creationId xmlns:p14="http://schemas.microsoft.com/office/powerpoint/2010/main" val="3352038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47B1-A972-448D-A2B1-C7974EBB48F8}"/>
              </a:ext>
            </a:extLst>
          </p:cNvPr>
          <p:cNvSpPr>
            <a:spLocks noGrp="1"/>
          </p:cNvSpPr>
          <p:nvPr>
            <p:ph type="title"/>
          </p:nvPr>
        </p:nvSpPr>
        <p:spPr>
          <a:xfrm>
            <a:off x="1034497" y="148700"/>
            <a:ext cx="9393763" cy="1325563"/>
          </a:xfrm>
        </p:spPr>
        <p:txBody>
          <a:bodyPr/>
          <a:lstStyle/>
          <a:p>
            <a:pPr algn="ctr"/>
            <a:r>
              <a:rPr lang="en-US" dirty="0">
                <a:cs typeface="Arial" panose="020B0604020202020204" pitchFamily="34" charset="0"/>
              </a:rPr>
              <a:t>Immediate Functions of Social Work during COVID-19 response</a:t>
            </a:r>
          </a:p>
        </p:txBody>
      </p:sp>
      <p:sp>
        <p:nvSpPr>
          <p:cNvPr id="3" name="Content Placeholder 2">
            <a:extLst>
              <a:ext uri="{FF2B5EF4-FFF2-40B4-BE49-F238E27FC236}">
                <a16:creationId xmlns:a16="http://schemas.microsoft.com/office/drawing/2014/main" id="{CC46CBCC-17A8-4F61-9122-F214A23312CF}"/>
              </a:ext>
            </a:extLst>
          </p:cNvPr>
          <p:cNvSpPr>
            <a:spLocks noGrp="1"/>
          </p:cNvSpPr>
          <p:nvPr>
            <p:ph idx="1"/>
          </p:nvPr>
        </p:nvSpPr>
        <p:spPr>
          <a:xfrm>
            <a:off x="407963" y="1683015"/>
            <a:ext cx="10175369" cy="4667249"/>
          </a:xfrm>
        </p:spPr>
        <p:txBody>
          <a:bodyPr>
            <a:normAutofit fontScale="92500" lnSpcReduction="20000"/>
          </a:bodyPr>
          <a:lstStyle/>
          <a:p>
            <a:pPr>
              <a:lnSpc>
                <a:spcPct val="120000"/>
              </a:lnSpc>
              <a:spcBef>
                <a:spcPts val="0"/>
              </a:spcBef>
            </a:pPr>
            <a:r>
              <a:rPr lang="en-US" dirty="0"/>
              <a:t>Ensuring that the most vulnerable are included in planning &amp; response</a:t>
            </a:r>
          </a:p>
          <a:p>
            <a:pPr>
              <a:lnSpc>
                <a:spcPct val="120000"/>
              </a:lnSpc>
              <a:spcBef>
                <a:spcPts val="0"/>
              </a:spcBef>
            </a:pPr>
            <a:r>
              <a:rPr lang="en-US" dirty="0"/>
              <a:t>Organizing communities to ensure that essentials such as food and clean water are available</a:t>
            </a:r>
          </a:p>
          <a:p>
            <a:pPr>
              <a:lnSpc>
                <a:spcPct val="120000"/>
              </a:lnSpc>
              <a:spcBef>
                <a:spcPts val="0"/>
              </a:spcBef>
            </a:pPr>
            <a:r>
              <a:rPr lang="en-US" dirty="0"/>
              <a:t>Advocating within social services and in policy environments that services adapt, remain open and pro-active in supporting communities and vulnerable populations</a:t>
            </a:r>
          </a:p>
          <a:p>
            <a:pPr>
              <a:lnSpc>
                <a:spcPct val="120000"/>
              </a:lnSpc>
              <a:spcBef>
                <a:spcPts val="0"/>
              </a:spcBef>
            </a:pPr>
            <a:r>
              <a:rPr lang="en-US" dirty="0"/>
              <a:t>Facilitating physical distancing &amp; social solidarity</a:t>
            </a:r>
          </a:p>
          <a:p>
            <a:pPr>
              <a:lnSpc>
                <a:spcPct val="120000"/>
              </a:lnSpc>
              <a:spcBef>
                <a:spcPts val="0"/>
              </a:spcBef>
            </a:pPr>
            <a:r>
              <a:rPr lang="en-US" dirty="0"/>
              <a:t>Advocating for the advancement and strengthening of health and social services as an essential protection against the virus, inequality and the consequent social and economic challenges</a:t>
            </a:r>
          </a:p>
          <a:p>
            <a:endParaRPr lang="en-US" dirty="0"/>
          </a:p>
        </p:txBody>
      </p:sp>
      <p:sp>
        <p:nvSpPr>
          <p:cNvPr id="4" name="Rectangle 3">
            <a:extLst>
              <a:ext uri="{FF2B5EF4-FFF2-40B4-BE49-F238E27FC236}">
                <a16:creationId xmlns:a16="http://schemas.microsoft.com/office/drawing/2014/main" id="{8975D93D-F587-431C-9D46-FB479A0DB7C2}"/>
              </a:ext>
            </a:extLst>
          </p:cNvPr>
          <p:cNvSpPr/>
          <p:nvPr/>
        </p:nvSpPr>
        <p:spPr>
          <a:xfrm>
            <a:off x="5902048" y="6551081"/>
            <a:ext cx="5392486"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hlinkClick r:id="rId3"/>
              </a:rPr>
              <a:t>https://www.ifsw.org/updated-information-on-ifsw-and-the-covid-19-virus/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137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00D5-BAED-4397-9C44-BE3B6DA77FEC}"/>
              </a:ext>
            </a:extLst>
          </p:cNvPr>
          <p:cNvSpPr>
            <a:spLocks noGrp="1"/>
          </p:cNvSpPr>
          <p:nvPr>
            <p:ph type="title"/>
          </p:nvPr>
        </p:nvSpPr>
        <p:spPr/>
        <p:txBody>
          <a:bodyPr/>
          <a:lstStyle/>
          <a:p>
            <a:pPr algn="ctr"/>
            <a:r>
              <a:rPr lang="en-US" dirty="0">
                <a:cs typeface="Arial" panose="020B0604020202020204" pitchFamily="34" charset="0"/>
              </a:rPr>
              <a:t>COVID-19 Response</a:t>
            </a:r>
          </a:p>
        </p:txBody>
      </p:sp>
      <p:sp>
        <p:nvSpPr>
          <p:cNvPr id="3" name="Content Placeholder 2">
            <a:extLst>
              <a:ext uri="{FF2B5EF4-FFF2-40B4-BE49-F238E27FC236}">
                <a16:creationId xmlns:a16="http://schemas.microsoft.com/office/drawing/2014/main" id="{C252C572-DFAA-424E-97A4-4522DD65C2AC}"/>
              </a:ext>
            </a:extLst>
          </p:cNvPr>
          <p:cNvSpPr>
            <a:spLocks noGrp="1"/>
          </p:cNvSpPr>
          <p:nvPr>
            <p:ph idx="1"/>
          </p:nvPr>
        </p:nvSpPr>
        <p:spPr>
          <a:xfrm>
            <a:off x="543430" y="1699155"/>
            <a:ext cx="10276969" cy="4950448"/>
          </a:xfrm>
        </p:spPr>
        <p:txBody>
          <a:bodyPr>
            <a:normAutofit fontScale="85000" lnSpcReduction="10000"/>
          </a:bodyPr>
          <a:lstStyle/>
          <a:p>
            <a:pPr marL="0" indent="0">
              <a:lnSpc>
                <a:spcPct val="120000"/>
              </a:lnSpc>
              <a:spcBef>
                <a:spcPts val="0"/>
              </a:spcBef>
              <a:buNone/>
            </a:pPr>
            <a:r>
              <a:rPr lang="en-US" b="1" dirty="0"/>
              <a:t>Social Workers are FRONT LINE workers who can:</a:t>
            </a:r>
            <a:br>
              <a:rPr lang="en-US" dirty="0"/>
            </a:br>
            <a:endParaRPr lang="en-US" dirty="0"/>
          </a:p>
          <a:p>
            <a:pPr>
              <a:lnSpc>
                <a:spcPct val="120000"/>
              </a:lnSpc>
              <a:spcBef>
                <a:spcPts val="0"/>
              </a:spcBef>
            </a:pPr>
            <a:r>
              <a:rPr lang="en-US" dirty="0"/>
              <a:t>Provide information about the opportunities to social groups</a:t>
            </a:r>
          </a:p>
          <a:p>
            <a:pPr>
              <a:lnSpc>
                <a:spcPct val="120000"/>
              </a:lnSpc>
              <a:spcBef>
                <a:spcPts val="0"/>
              </a:spcBef>
            </a:pPr>
            <a:r>
              <a:rPr lang="en-US" dirty="0"/>
              <a:t>Motivate people to access to those opportunities</a:t>
            </a:r>
          </a:p>
          <a:p>
            <a:pPr>
              <a:lnSpc>
                <a:spcPct val="120000"/>
              </a:lnSpc>
              <a:spcBef>
                <a:spcPts val="0"/>
              </a:spcBef>
            </a:pPr>
            <a:r>
              <a:rPr lang="en-US" dirty="0"/>
              <a:t>Help people manage their social-emotional response.</a:t>
            </a:r>
          </a:p>
          <a:p>
            <a:pPr>
              <a:lnSpc>
                <a:spcPct val="120000"/>
              </a:lnSpc>
              <a:spcBef>
                <a:spcPts val="0"/>
              </a:spcBef>
            </a:pPr>
            <a:r>
              <a:rPr lang="en-US" dirty="0"/>
              <a:t>Help people learn new skills to manage the experience</a:t>
            </a:r>
          </a:p>
          <a:p>
            <a:pPr>
              <a:lnSpc>
                <a:spcPct val="120000"/>
              </a:lnSpc>
              <a:spcBef>
                <a:spcPts val="0"/>
              </a:spcBef>
            </a:pPr>
            <a:r>
              <a:rPr lang="en-US" dirty="0"/>
              <a:t>Help people restore psychological equilibrium through processing the event with those affected </a:t>
            </a:r>
          </a:p>
          <a:p>
            <a:pPr>
              <a:lnSpc>
                <a:spcPct val="120000"/>
              </a:lnSpc>
              <a:spcBef>
                <a:spcPts val="0"/>
              </a:spcBef>
            </a:pPr>
            <a:r>
              <a:rPr lang="en-US" dirty="0"/>
              <a:t>Establish/facilitate communications</a:t>
            </a:r>
          </a:p>
          <a:p>
            <a:pPr>
              <a:lnSpc>
                <a:spcPct val="120000"/>
              </a:lnSpc>
              <a:spcBef>
                <a:spcPts val="0"/>
              </a:spcBef>
            </a:pPr>
            <a:r>
              <a:rPr lang="en-US" dirty="0"/>
              <a:t>Help individuals and families have a clear understanding of the situation</a:t>
            </a:r>
          </a:p>
          <a:p>
            <a:pPr>
              <a:lnSpc>
                <a:spcPct val="120000"/>
              </a:lnSpc>
              <a:spcBef>
                <a:spcPts val="0"/>
              </a:spcBef>
            </a:pPr>
            <a:r>
              <a:rPr lang="en-US" dirty="0"/>
              <a:t>Work to help an individual restore homeostasis and help them adapt</a:t>
            </a:r>
          </a:p>
          <a:p>
            <a:pPr marL="0" indent="0">
              <a:buNone/>
            </a:pPr>
            <a:endParaRPr lang="en-US" dirty="0"/>
          </a:p>
        </p:txBody>
      </p:sp>
      <p:pic>
        <p:nvPicPr>
          <p:cNvPr id="9" name="Picture 8">
            <a:extLst>
              <a:ext uri="{FF2B5EF4-FFF2-40B4-BE49-F238E27FC236}">
                <a16:creationId xmlns:a16="http://schemas.microsoft.com/office/drawing/2014/main" id="{0BA4328C-597A-4E36-B279-9CDC980A4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3240" y="356658"/>
            <a:ext cx="1551191" cy="1325563"/>
          </a:xfrm>
          <a:prstGeom prst="rect">
            <a:avLst/>
          </a:prstGeom>
        </p:spPr>
      </p:pic>
    </p:spTree>
    <p:extLst>
      <p:ext uri="{BB962C8B-B14F-4D97-AF65-F5344CB8AC3E}">
        <p14:creationId xmlns:p14="http://schemas.microsoft.com/office/powerpoint/2010/main" val="381335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00D5-BAED-4397-9C44-BE3B6DA77FEC}"/>
              </a:ext>
            </a:extLst>
          </p:cNvPr>
          <p:cNvSpPr>
            <a:spLocks noGrp="1"/>
          </p:cNvSpPr>
          <p:nvPr>
            <p:ph type="title"/>
          </p:nvPr>
        </p:nvSpPr>
        <p:spPr>
          <a:xfrm>
            <a:off x="1090134" y="0"/>
            <a:ext cx="9393763" cy="1325563"/>
          </a:xfrm>
        </p:spPr>
        <p:txBody>
          <a:bodyPr>
            <a:normAutofit/>
          </a:bodyPr>
          <a:lstStyle/>
          <a:p>
            <a:pPr algn="ctr"/>
            <a:r>
              <a:rPr lang="en-US" dirty="0">
                <a:cs typeface="Arial" panose="020B0604020202020204" pitchFamily="34" charset="0"/>
              </a:rPr>
              <a:t>Application of PHSW Core </a:t>
            </a:r>
            <a:br>
              <a:rPr lang="en-US" dirty="0">
                <a:cs typeface="Arial" panose="020B0604020202020204" pitchFamily="34" charset="0"/>
              </a:rPr>
            </a:br>
            <a:r>
              <a:rPr lang="en-US" dirty="0">
                <a:cs typeface="Arial" panose="020B0604020202020204" pitchFamily="34" charset="0"/>
              </a:rPr>
              <a:t>Concepts to COVID-19 Response</a:t>
            </a:r>
          </a:p>
        </p:txBody>
      </p:sp>
      <p:sp>
        <p:nvSpPr>
          <p:cNvPr id="3" name="Content Placeholder 2">
            <a:extLst>
              <a:ext uri="{FF2B5EF4-FFF2-40B4-BE49-F238E27FC236}">
                <a16:creationId xmlns:a16="http://schemas.microsoft.com/office/drawing/2014/main" id="{C252C572-DFAA-424E-97A4-4522DD65C2AC}"/>
              </a:ext>
            </a:extLst>
          </p:cNvPr>
          <p:cNvSpPr>
            <a:spLocks noGrp="1"/>
          </p:cNvSpPr>
          <p:nvPr>
            <p:ph idx="1"/>
          </p:nvPr>
        </p:nvSpPr>
        <p:spPr>
          <a:xfrm>
            <a:off x="407963" y="1407843"/>
            <a:ext cx="10535808" cy="4950448"/>
          </a:xfrm>
        </p:spPr>
        <p:txBody>
          <a:bodyPr>
            <a:noAutofit/>
          </a:bodyPr>
          <a:lstStyle/>
          <a:p>
            <a:pPr>
              <a:lnSpc>
                <a:spcPct val="120000"/>
              </a:lnSpc>
              <a:spcBef>
                <a:spcPts val="0"/>
              </a:spcBef>
            </a:pPr>
            <a:r>
              <a:rPr lang="en-US" sz="2000" dirty="0"/>
              <a:t>SW was first PHSW: Time to return to our roots, work collaboratively across sectors</a:t>
            </a:r>
          </a:p>
          <a:p>
            <a:pPr>
              <a:lnSpc>
                <a:spcPct val="120000"/>
              </a:lnSpc>
              <a:spcBef>
                <a:spcPts val="0"/>
              </a:spcBef>
            </a:pPr>
            <a:r>
              <a:rPr lang="en-US" sz="2000" dirty="0"/>
              <a:t>Epidemiology</a:t>
            </a:r>
          </a:p>
          <a:p>
            <a:pPr lvl="1">
              <a:lnSpc>
                <a:spcPct val="120000"/>
              </a:lnSpc>
              <a:spcBef>
                <a:spcPts val="0"/>
              </a:spcBef>
            </a:pPr>
            <a:r>
              <a:rPr lang="en-US" sz="1800" dirty="0"/>
              <a:t>Pandemic management requires Epi 101: testing and contact tracing </a:t>
            </a:r>
          </a:p>
          <a:p>
            <a:pPr>
              <a:lnSpc>
                <a:spcPct val="120000"/>
              </a:lnSpc>
              <a:spcBef>
                <a:spcPts val="0"/>
              </a:spcBef>
            </a:pPr>
            <a:r>
              <a:rPr lang="en-US" sz="2000" dirty="0"/>
              <a:t>Social Determinants and Population Health</a:t>
            </a:r>
          </a:p>
          <a:p>
            <a:pPr lvl="1">
              <a:lnSpc>
                <a:spcPct val="120000"/>
              </a:lnSpc>
              <a:spcBef>
                <a:spcPts val="0"/>
              </a:spcBef>
            </a:pPr>
            <a:r>
              <a:rPr lang="en-US" sz="1800" dirty="0"/>
              <a:t>Population management and screening for social needs that exacerbate pandemic impact</a:t>
            </a:r>
          </a:p>
          <a:p>
            <a:pPr>
              <a:lnSpc>
                <a:spcPct val="120000"/>
              </a:lnSpc>
              <a:spcBef>
                <a:spcPts val="0"/>
              </a:spcBef>
            </a:pPr>
            <a:r>
              <a:rPr lang="en-US" sz="2000" dirty="0"/>
              <a:t>Health Equity</a:t>
            </a:r>
          </a:p>
          <a:p>
            <a:pPr lvl="1">
              <a:lnSpc>
                <a:spcPct val="120000"/>
              </a:lnSpc>
              <a:spcBef>
                <a:spcPts val="0"/>
              </a:spcBef>
            </a:pPr>
            <a:r>
              <a:rPr lang="en-US" sz="1800" dirty="0"/>
              <a:t>Some populations (the ones affected most negatively by structural and systemic racism/discrimination) are getting hit harder – this is a pattern that repeats itself across all health outcomes and is not specific to the COVID-19 pandemic</a:t>
            </a:r>
          </a:p>
          <a:p>
            <a:pPr>
              <a:lnSpc>
                <a:spcPct val="120000"/>
              </a:lnSpc>
              <a:spcBef>
                <a:spcPts val="0"/>
              </a:spcBef>
            </a:pPr>
            <a:r>
              <a:rPr lang="en-US" sz="2000" dirty="0"/>
              <a:t>Prevention</a:t>
            </a:r>
          </a:p>
          <a:p>
            <a:pPr lvl="1">
              <a:lnSpc>
                <a:spcPct val="120000"/>
              </a:lnSpc>
              <a:spcBef>
                <a:spcPts val="0"/>
              </a:spcBef>
            </a:pPr>
            <a:r>
              <a:rPr lang="en-US" sz="1800" dirty="0"/>
              <a:t>Attend to social and mental health needs NOW, to prevent/mitigate the ‘second pandemic’</a:t>
            </a:r>
          </a:p>
          <a:p>
            <a:pPr lvl="1">
              <a:lnSpc>
                <a:spcPct val="120000"/>
              </a:lnSpc>
              <a:spcBef>
                <a:spcPts val="0"/>
              </a:spcBef>
            </a:pPr>
            <a:r>
              <a:rPr lang="en-US" sz="1800" dirty="0"/>
              <a:t>Use health literacy and other interventions to ensure that populations know how to prevent disease transmission</a:t>
            </a:r>
          </a:p>
          <a:p>
            <a:pPr>
              <a:lnSpc>
                <a:spcPct val="120000"/>
              </a:lnSpc>
              <a:spcBef>
                <a:spcPts val="0"/>
              </a:spcBef>
            </a:pPr>
            <a:r>
              <a:rPr lang="en-US" sz="2000" dirty="0"/>
              <a:t>Widening the Lens:</a:t>
            </a:r>
          </a:p>
          <a:p>
            <a:pPr lvl="1">
              <a:lnSpc>
                <a:spcPct val="120000"/>
              </a:lnSpc>
              <a:spcBef>
                <a:spcPts val="0"/>
              </a:spcBef>
            </a:pPr>
            <a:r>
              <a:rPr lang="en-US" sz="1800" dirty="0"/>
              <a:t>Advocacy/attending to SDOH while simultaneously working at other SWHIM tiers</a:t>
            </a:r>
          </a:p>
        </p:txBody>
      </p:sp>
      <p:pic>
        <p:nvPicPr>
          <p:cNvPr id="5" name="Picture 4">
            <a:extLst>
              <a:ext uri="{FF2B5EF4-FFF2-40B4-BE49-F238E27FC236}">
                <a16:creationId xmlns:a16="http://schemas.microsoft.com/office/drawing/2014/main" id="{5E5449E6-7D3A-4748-AAFF-BA7250CF5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6270" y="41140"/>
            <a:ext cx="1551191" cy="1325563"/>
          </a:xfrm>
          <a:prstGeom prst="rect">
            <a:avLst/>
          </a:prstGeom>
        </p:spPr>
      </p:pic>
    </p:spTree>
    <p:extLst>
      <p:ext uri="{BB962C8B-B14F-4D97-AF65-F5344CB8AC3E}">
        <p14:creationId xmlns:p14="http://schemas.microsoft.com/office/powerpoint/2010/main" val="1196896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6"/>
            <a:ext cx="9393763" cy="835714"/>
          </a:xfrm>
        </p:spPr>
        <p:txBody>
          <a:bodyPr/>
          <a:lstStyle/>
          <a:p>
            <a:r>
              <a:rPr lang="en-US" dirty="0"/>
              <a:t>PHSW 101 Authors</a:t>
            </a:r>
          </a:p>
        </p:txBody>
      </p:sp>
      <p:sp>
        <p:nvSpPr>
          <p:cNvPr id="6" name="Rectangle 5"/>
          <p:cNvSpPr/>
          <p:nvPr/>
        </p:nvSpPr>
        <p:spPr>
          <a:xfrm>
            <a:off x="407963" y="1507982"/>
            <a:ext cx="10091308" cy="3693319"/>
          </a:xfrm>
          <a:prstGeom prst="rect">
            <a:avLst/>
          </a:prstGeom>
        </p:spPr>
        <p:txBody>
          <a:bodyPr wrap="square">
            <a:spAutoFit/>
          </a:bodyPr>
          <a:lstStyle/>
          <a:p>
            <a:r>
              <a:rPr lang="en-US" dirty="0">
                <a:solidFill>
                  <a:srgbClr val="222222"/>
                </a:solidFill>
                <a:latin typeface="Arial" panose="020B0604020202020204" pitchFamily="34" charset="0"/>
              </a:rPr>
              <a:t>Betty J Ruth, MSW, MPH</a:t>
            </a:r>
          </a:p>
          <a:p>
            <a:r>
              <a:rPr lang="en-US" dirty="0">
                <a:solidFill>
                  <a:srgbClr val="222222"/>
                </a:solidFill>
                <a:latin typeface="Arial" panose="020B0604020202020204" pitchFamily="34" charset="0"/>
              </a:rPr>
              <a:t>Clinical Professor</a:t>
            </a:r>
          </a:p>
          <a:p>
            <a:r>
              <a:rPr lang="en-US" dirty="0">
                <a:solidFill>
                  <a:srgbClr val="222222"/>
                </a:solidFill>
                <a:latin typeface="Arial" panose="020B0604020202020204" pitchFamily="34" charset="0"/>
              </a:rPr>
              <a:t>Principal Investigator, Leadership in Public Health Social Work Education Initiative (BU-ALPS)</a:t>
            </a:r>
          </a:p>
          <a:p>
            <a:r>
              <a:rPr lang="en-US" dirty="0">
                <a:solidFill>
                  <a:srgbClr val="222222"/>
                </a:solidFill>
                <a:latin typeface="Arial" panose="020B0604020202020204" pitchFamily="34" charset="0"/>
              </a:rPr>
              <a:t>Director, MSW/MPH Program</a:t>
            </a:r>
          </a:p>
          <a:p>
            <a:r>
              <a:rPr lang="en-US" dirty="0">
                <a:solidFill>
                  <a:srgbClr val="222222"/>
                </a:solidFill>
                <a:latin typeface="Arial" panose="020B0604020202020204" pitchFamily="34" charset="0"/>
              </a:rPr>
              <a:t>Boston University School of Social Work</a:t>
            </a:r>
          </a:p>
          <a:p>
            <a:r>
              <a:rPr lang="en-US" dirty="0">
                <a:solidFill>
                  <a:srgbClr val="222222"/>
                </a:solidFill>
                <a:latin typeface="Arial" panose="020B0604020202020204" pitchFamily="34" charset="0"/>
              </a:rPr>
              <a:t>Email: </a:t>
            </a:r>
            <a:r>
              <a:rPr lang="en-US" dirty="0">
                <a:solidFill>
                  <a:srgbClr val="1155CC"/>
                </a:solidFill>
                <a:latin typeface="Arial" panose="020B0604020202020204" pitchFamily="34" charset="0"/>
                <a:hlinkClick r:id="rId2"/>
              </a:rPr>
              <a:t>bjruth@bu.edu</a:t>
            </a:r>
            <a:endParaRPr lang="en-US" dirty="0">
              <a:solidFill>
                <a:srgbClr val="1155CC"/>
              </a:solidFill>
              <a:latin typeface="Arial" panose="020B0604020202020204" pitchFamily="34" charset="0"/>
            </a:endParaRPr>
          </a:p>
          <a:p>
            <a:endParaRPr lang="en-US" dirty="0">
              <a:solidFill>
                <a:srgbClr val="1155CC"/>
              </a:solidFill>
              <a:effectLst/>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Madi Wachman, MSW, MPH</a:t>
            </a:r>
          </a:p>
          <a:p>
            <a:r>
              <a:rPr lang="en-US" dirty="0">
                <a:latin typeface="Arial" panose="020B0604020202020204" pitchFamily="34" charset="0"/>
              </a:rPr>
              <a:t>Assistant Director, Programs</a:t>
            </a:r>
          </a:p>
          <a:p>
            <a:r>
              <a:rPr lang="en-US" dirty="0">
                <a:latin typeface="Arial" panose="020B0604020202020204" pitchFamily="34" charset="0"/>
              </a:rPr>
              <a:t>Center for Innovation in Social Work &amp; Health, </a:t>
            </a:r>
          </a:p>
          <a:p>
            <a:r>
              <a:rPr lang="en-US" dirty="0">
                <a:latin typeface="Arial" panose="020B0604020202020204" pitchFamily="34" charset="0"/>
              </a:rPr>
              <a:t>Boston University School of Social Work</a:t>
            </a:r>
          </a:p>
          <a:p>
            <a:r>
              <a:rPr lang="en-US" dirty="0">
                <a:solidFill>
                  <a:srgbClr val="222222"/>
                </a:solidFill>
                <a:latin typeface="Arial" panose="020B0604020202020204" pitchFamily="34" charset="0"/>
              </a:rPr>
              <a:t>Email: </a:t>
            </a:r>
            <a:r>
              <a:rPr lang="en-US" dirty="0">
                <a:solidFill>
                  <a:srgbClr val="222222"/>
                </a:solidFill>
                <a:latin typeface="Arial" panose="020B0604020202020204" pitchFamily="34" charset="0"/>
                <a:hlinkClick r:id="rId3"/>
              </a:rPr>
              <a:t>madi@bu.edu</a:t>
            </a:r>
            <a:r>
              <a:rPr lang="en-US" dirty="0">
                <a:solidFill>
                  <a:srgbClr val="222222"/>
                </a:solidFill>
                <a:latin typeface="Arial" panose="020B0604020202020204" pitchFamily="34" charset="0"/>
              </a:rPr>
              <a:t> </a:t>
            </a:r>
            <a:endParaRPr lang="en-US" dirty="0">
              <a:solidFill>
                <a:srgbClr val="222222"/>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8C6E0885-3631-40D1-A57C-7C8A125AD1AC}"/>
              </a:ext>
            </a:extLst>
          </p:cNvPr>
          <p:cNvSpPr>
            <a:spLocks noGrp="1"/>
          </p:cNvSpPr>
          <p:nvPr>
            <p:ph idx="1"/>
          </p:nvPr>
        </p:nvSpPr>
        <p:spPr>
          <a:xfrm>
            <a:off x="407964" y="1200840"/>
            <a:ext cx="8424751" cy="5657160"/>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40E03EE1-0817-4B46-9283-DEA1210C8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682" y="3679634"/>
            <a:ext cx="3910988" cy="2577947"/>
          </a:xfrm>
          <a:prstGeom prst="rect">
            <a:avLst/>
          </a:prstGeom>
        </p:spPr>
      </p:pic>
      <p:sp>
        <p:nvSpPr>
          <p:cNvPr id="3" name="Rectangle 2">
            <a:extLst>
              <a:ext uri="{FF2B5EF4-FFF2-40B4-BE49-F238E27FC236}">
                <a16:creationId xmlns:a16="http://schemas.microsoft.com/office/drawing/2014/main" id="{0188B4BC-12A2-4E02-8DEB-80A6A803E9C4}"/>
              </a:ext>
            </a:extLst>
          </p:cNvPr>
          <p:cNvSpPr/>
          <p:nvPr/>
        </p:nvSpPr>
        <p:spPr>
          <a:xfrm>
            <a:off x="317823" y="5508443"/>
            <a:ext cx="6096000" cy="923330"/>
          </a:xfrm>
          <a:prstGeom prst="rect">
            <a:avLst/>
          </a:prstGeom>
        </p:spPr>
        <p:txBody>
          <a:bodyPr>
            <a:spAutoFit/>
          </a:bodyPr>
          <a:lstStyle/>
          <a:p>
            <a:r>
              <a:rPr lang="en-US">
                <a:solidFill>
                  <a:schemeClr val="dk1"/>
                </a:solidFill>
                <a:highlight>
                  <a:srgbClr val="FFFFFF"/>
                </a:highlight>
                <a:latin typeface="Arial"/>
                <a:cs typeface="Arial"/>
                <a:sym typeface="Arial"/>
              </a:rPr>
              <a:t>COVID Updates made by Leadership of the</a:t>
            </a:r>
            <a:endParaRPr lang="en-US" dirty="0">
              <a:solidFill>
                <a:schemeClr val="dk1"/>
              </a:solidFill>
              <a:highlight>
                <a:srgbClr val="FFFFFF"/>
              </a:highlight>
              <a:latin typeface="Arial"/>
              <a:cs typeface="Arial"/>
              <a:sym typeface="Arial"/>
            </a:endParaRPr>
          </a:p>
          <a:p>
            <a:r>
              <a:rPr lang="en-US" dirty="0">
                <a:solidFill>
                  <a:schemeClr val="dk1"/>
                </a:solidFill>
                <a:highlight>
                  <a:srgbClr val="FFFFFF"/>
                </a:highlight>
                <a:latin typeface="Arial"/>
                <a:cs typeface="Arial"/>
                <a:sym typeface="Arial"/>
              </a:rPr>
              <a:t>Public Health Social Work Section of the American Public Health Association</a:t>
            </a:r>
          </a:p>
        </p:txBody>
      </p:sp>
    </p:spTree>
    <p:extLst>
      <p:ext uri="{BB962C8B-B14F-4D97-AF65-F5344CB8AC3E}">
        <p14:creationId xmlns:p14="http://schemas.microsoft.com/office/powerpoint/2010/main" val="1393841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on the ALPS Project</a:t>
            </a:r>
            <a:endParaRPr lang="en-US" dirty="0"/>
          </a:p>
        </p:txBody>
      </p:sp>
      <p:sp>
        <p:nvSpPr>
          <p:cNvPr id="3" name="Content Placeholder 2"/>
          <p:cNvSpPr>
            <a:spLocks noGrp="1"/>
          </p:cNvSpPr>
          <p:nvPr>
            <p:ph idx="1"/>
          </p:nvPr>
        </p:nvSpPr>
        <p:spPr>
          <a:xfrm>
            <a:off x="407964" y="1825626"/>
            <a:ext cx="10085865" cy="3801452"/>
          </a:xfrm>
        </p:spPr>
        <p:txBody>
          <a:bodyPr>
            <a:normAutofit fontScale="92500" lnSpcReduction="20000"/>
          </a:bodyPr>
          <a:lstStyle/>
          <a:p>
            <a:r>
              <a:rPr lang="en-US" dirty="0"/>
              <a:t>Advancing Leadership in Public Health Social Work Education (ALPS) Resources </a:t>
            </a:r>
            <a:r>
              <a:rPr lang="en-US" dirty="0">
                <a:hlinkClick r:id="rId2"/>
              </a:rPr>
              <a:t>https://ciswh.org/project/bu-alps</a:t>
            </a:r>
            <a:r>
              <a:rPr lang="en-US" dirty="0"/>
              <a:t> </a:t>
            </a:r>
          </a:p>
          <a:p>
            <a:r>
              <a:rPr lang="en-US" dirty="0"/>
              <a:t>PHSW Toolkit </a:t>
            </a:r>
          </a:p>
          <a:p>
            <a:pPr lvl="1"/>
            <a:r>
              <a:rPr lang="en-US" dirty="0"/>
              <a:t>Resource guide</a:t>
            </a:r>
          </a:p>
          <a:p>
            <a:pPr lvl="1"/>
            <a:r>
              <a:rPr lang="en-US" dirty="0"/>
              <a:t>Profiles</a:t>
            </a:r>
          </a:p>
          <a:p>
            <a:pPr lvl="1"/>
            <a:r>
              <a:rPr lang="en-US" dirty="0"/>
              <a:t>Foundational and topical slide decks</a:t>
            </a:r>
          </a:p>
          <a:p>
            <a:pPr lvl="1"/>
            <a:r>
              <a:rPr lang="en-US" dirty="0"/>
              <a:t>Model PHSW Core Class Syllabus</a:t>
            </a:r>
          </a:p>
          <a:p>
            <a:r>
              <a:rPr lang="en-US" dirty="0"/>
              <a:t>MSW/MPH Program Handbook </a:t>
            </a:r>
          </a:p>
          <a:p>
            <a:pPr lvl="1"/>
            <a:r>
              <a:rPr lang="en-US" dirty="0"/>
              <a:t>Integrative PHSW Seminar Syllabus</a:t>
            </a:r>
          </a:p>
          <a:p>
            <a:pPr lvl="1"/>
            <a:r>
              <a:rPr lang="en-US" dirty="0"/>
              <a:t>PH and SW Competencies overview </a:t>
            </a:r>
          </a:p>
          <a:p>
            <a:r>
              <a:rPr lang="en-US" dirty="0"/>
              <a:t>Key Recommendations for Advancing PHSW </a:t>
            </a:r>
          </a:p>
          <a:p>
            <a:pPr lvl="1"/>
            <a:endParaRPr lang="en-US" dirty="0"/>
          </a:p>
          <a:p>
            <a:endParaRPr lang="en-US" dirty="0"/>
          </a:p>
          <a:p>
            <a:pPr lvl="1"/>
            <a:endParaRPr lang="en-US" dirty="0"/>
          </a:p>
        </p:txBody>
      </p:sp>
    </p:spTree>
    <p:extLst>
      <p:ext uri="{BB962C8B-B14F-4D97-AF65-F5344CB8AC3E}">
        <p14:creationId xmlns:p14="http://schemas.microsoft.com/office/powerpoint/2010/main" val="95784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E7B5-40D9-4954-9962-D14DDF731D37}"/>
              </a:ext>
            </a:extLst>
          </p:cNvPr>
          <p:cNvSpPr>
            <a:spLocks noGrp="1"/>
          </p:cNvSpPr>
          <p:nvPr>
            <p:ph type="title"/>
          </p:nvPr>
        </p:nvSpPr>
        <p:spPr>
          <a:xfrm>
            <a:off x="1114803" y="300854"/>
            <a:ext cx="9393763" cy="1325563"/>
          </a:xfrm>
        </p:spPr>
        <p:txBody>
          <a:bodyPr/>
          <a:lstStyle/>
          <a:p>
            <a:pPr algn="ctr"/>
            <a:r>
              <a:rPr lang="en-US" dirty="0">
                <a:cs typeface="Arial" panose="020B0604020202020204" pitchFamily="34" charset="0"/>
              </a:rPr>
              <a:t>Health and Health Care Occur in Systems </a:t>
            </a:r>
          </a:p>
        </p:txBody>
      </p:sp>
      <p:sp>
        <p:nvSpPr>
          <p:cNvPr id="3" name="Content Placeholder 2">
            <a:extLst>
              <a:ext uri="{FF2B5EF4-FFF2-40B4-BE49-F238E27FC236}">
                <a16:creationId xmlns:a16="http://schemas.microsoft.com/office/drawing/2014/main" id="{DCB52C47-74BA-493A-8624-37DD6DCC1653}"/>
              </a:ext>
            </a:extLst>
          </p:cNvPr>
          <p:cNvSpPr>
            <a:spLocks noGrp="1"/>
          </p:cNvSpPr>
          <p:nvPr>
            <p:ph idx="1"/>
          </p:nvPr>
        </p:nvSpPr>
        <p:spPr>
          <a:xfrm>
            <a:off x="675249" y="2092912"/>
            <a:ext cx="9833317" cy="3801452"/>
          </a:xfrm>
        </p:spPr>
        <p:txBody>
          <a:bodyPr>
            <a:normAutofit/>
          </a:bodyPr>
          <a:lstStyle/>
          <a:p>
            <a:pPr marL="0" indent="0">
              <a:buNone/>
            </a:pPr>
            <a:r>
              <a:rPr lang="en-US" dirty="0"/>
              <a:t>Health System: Activities dedicated to promotion, restoration or maintenance of health, including: </a:t>
            </a:r>
          </a:p>
          <a:p>
            <a:r>
              <a:rPr lang="en-US" dirty="0"/>
              <a:t>All hospitals, health centers, places where health care is delivered</a:t>
            </a:r>
          </a:p>
          <a:p>
            <a:r>
              <a:rPr lang="en-US" dirty="0"/>
              <a:t>Public health &amp; prevention activities</a:t>
            </a:r>
          </a:p>
          <a:p>
            <a:r>
              <a:rPr lang="en-US" dirty="0"/>
              <a:t>Payors, such as insurance companies &amp; other health financing actors (Medicare, Medicaid, </a:t>
            </a:r>
            <a:r>
              <a:rPr lang="en-US" dirty="0" err="1"/>
              <a:t>etc</a:t>
            </a:r>
            <a:r>
              <a:rPr lang="en-US" dirty="0"/>
              <a:t>)</a:t>
            </a:r>
          </a:p>
          <a:p>
            <a:r>
              <a:rPr lang="en-US" dirty="0"/>
              <a:t>Health professionals &amp; general workforce  </a:t>
            </a:r>
          </a:p>
          <a:p>
            <a:pPr marL="0" indent="0">
              <a:buNone/>
            </a:pPr>
            <a:endParaRPr lang="en-US" dirty="0"/>
          </a:p>
        </p:txBody>
      </p:sp>
      <p:pic>
        <p:nvPicPr>
          <p:cNvPr id="2050" name="Picture 2" descr="How Addressing Social Determinants of Health Cuts Healthcare Costs">
            <a:extLst>
              <a:ext uri="{FF2B5EF4-FFF2-40B4-BE49-F238E27FC236}">
                <a16:creationId xmlns:a16="http://schemas.microsoft.com/office/drawing/2014/main" id="{3E5CA8E4-8056-4C2D-A75E-0889A76829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6855" y="5071812"/>
            <a:ext cx="2670875" cy="164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154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481E-C5C1-4813-B0C9-7205E4784250}"/>
              </a:ext>
            </a:extLst>
          </p:cNvPr>
          <p:cNvSpPr>
            <a:spLocks noGrp="1"/>
          </p:cNvSpPr>
          <p:nvPr>
            <p:ph type="title"/>
          </p:nvPr>
        </p:nvSpPr>
        <p:spPr>
          <a:xfrm>
            <a:off x="238539" y="393261"/>
            <a:ext cx="10627935" cy="1187061"/>
          </a:xfrm>
        </p:spPr>
        <p:txBody>
          <a:bodyPr>
            <a:noAutofit/>
          </a:bodyPr>
          <a:lstStyle/>
          <a:p>
            <a:pPr algn="ctr"/>
            <a:r>
              <a:rPr lang="en-US" dirty="0">
                <a:cs typeface="Arial" panose="020B0604020202020204" pitchFamily="34" charset="0"/>
              </a:rPr>
              <a:t>U.S. Health System: </a:t>
            </a:r>
            <a:br>
              <a:rPr lang="en-US" dirty="0">
                <a:cs typeface="Arial" panose="020B0604020202020204" pitchFamily="34" charset="0"/>
              </a:rPr>
            </a:br>
            <a:r>
              <a:rPr lang="en-US" dirty="0">
                <a:cs typeface="Arial" panose="020B0604020202020204" pitchFamily="34" charset="0"/>
              </a:rPr>
              <a:t>Complex &amp; Beset by Challenges </a:t>
            </a:r>
          </a:p>
        </p:txBody>
      </p:sp>
      <p:pic>
        <p:nvPicPr>
          <p:cNvPr id="3074" name="Picture 2" descr="Image result for Infographic of US health system">
            <a:extLst>
              <a:ext uri="{FF2B5EF4-FFF2-40B4-BE49-F238E27FC236}">
                <a16:creationId xmlns:a16="http://schemas.microsoft.com/office/drawing/2014/main" id="{3DA8CBFA-B309-4026-A8C8-7B9D0F31CAF9}"/>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84235" y="1771710"/>
            <a:ext cx="7333689" cy="473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89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798773" y="920696"/>
            <a:ext cx="4073703" cy="3870681"/>
            <a:chOff x="4572000" y="1143000"/>
            <a:chExt cx="3867567" cy="3253140"/>
          </a:xfrm>
        </p:grpSpPr>
        <p:pic>
          <p:nvPicPr>
            <p:cNvPr id="7" name="Picture 3">
              <a:extLst>
                <a:ext uri="{FF2B5EF4-FFF2-40B4-BE49-F238E27FC236}">
                  <a16:creationId xmlns:a16="http://schemas.microsoft.com/office/drawing/2014/main" id="{D8BD37DD-D5DB-498F-B243-A0F8F2750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143000"/>
              <a:ext cx="3867567" cy="32531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Oval 7"/>
            <p:cNvSpPr/>
            <p:nvPr/>
          </p:nvSpPr>
          <p:spPr>
            <a:xfrm>
              <a:off x="4858115" y="2857500"/>
              <a:ext cx="1085484" cy="876300"/>
            </a:xfrm>
            <a:prstGeom prst="ellipse">
              <a:avLst/>
            </a:prstGeom>
            <a:solidFill>
              <a:srgbClr val="FFC000"/>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rPr>
                <a:t>Health</a:t>
              </a:r>
            </a:p>
            <a:p>
              <a:pPr algn="ctr"/>
              <a:r>
                <a:rPr lang="en-US" sz="900" dirty="0">
                  <a:solidFill>
                    <a:schemeClr val="tx1"/>
                  </a:solidFill>
                  <a:latin typeface="Arial" panose="020B0604020202020204" pitchFamily="34" charset="0"/>
                </a:rPr>
                <a:t>Behaviors</a:t>
              </a:r>
            </a:p>
          </p:txBody>
        </p:sp>
      </p:grpSp>
      <p:sp>
        <p:nvSpPr>
          <p:cNvPr id="2" name="Title 1"/>
          <p:cNvSpPr>
            <a:spLocks noGrp="1"/>
          </p:cNvSpPr>
          <p:nvPr>
            <p:ph type="title"/>
          </p:nvPr>
        </p:nvSpPr>
        <p:spPr>
          <a:xfrm>
            <a:off x="1540516" y="6404"/>
            <a:ext cx="8580393" cy="1325563"/>
          </a:xfrm>
        </p:spPr>
        <p:txBody>
          <a:bodyPr/>
          <a:lstStyle/>
          <a:p>
            <a:r>
              <a:rPr lang="en-US" dirty="0">
                <a:cs typeface="Arial" panose="020B0604020202020204" pitchFamily="34" charset="0"/>
              </a:rPr>
              <a:t>Challenges Across Domains </a:t>
            </a:r>
          </a:p>
        </p:txBody>
      </p:sp>
      <p:sp>
        <p:nvSpPr>
          <p:cNvPr id="3" name="Content Placeholder 2"/>
          <p:cNvSpPr>
            <a:spLocks noGrp="1"/>
          </p:cNvSpPr>
          <p:nvPr>
            <p:ph idx="1"/>
          </p:nvPr>
        </p:nvSpPr>
        <p:spPr>
          <a:xfrm>
            <a:off x="740145" y="1689166"/>
            <a:ext cx="7326071" cy="4416372"/>
          </a:xfrm>
        </p:spPr>
        <p:txBody>
          <a:bodyPr>
            <a:noAutofit/>
          </a:bodyPr>
          <a:lstStyle/>
          <a:p>
            <a:r>
              <a:rPr lang="en-US" sz="2600" dirty="0"/>
              <a:t>Worsening national health statistics  </a:t>
            </a:r>
          </a:p>
          <a:p>
            <a:r>
              <a:rPr lang="en-US" sz="2600" dirty="0"/>
              <a:t>Population changes</a:t>
            </a:r>
          </a:p>
          <a:p>
            <a:r>
              <a:rPr lang="en-US" sz="2600" dirty="0"/>
              <a:t>Environment</a:t>
            </a:r>
          </a:p>
          <a:p>
            <a:r>
              <a:rPr lang="en-US" sz="2600" dirty="0"/>
              <a:t>Diseases/disorders</a:t>
            </a:r>
          </a:p>
          <a:p>
            <a:r>
              <a:rPr lang="en-US" sz="2600" dirty="0"/>
              <a:t>Rampant health inequities</a:t>
            </a:r>
          </a:p>
          <a:p>
            <a:r>
              <a:rPr lang="en-US" sz="2600" dirty="0"/>
              <a:t>Systemic changes due to health reform &amp; cost containment</a:t>
            </a:r>
          </a:p>
          <a:p>
            <a:r>
              <a:rPr lang="en-US" sz="2600" dirty="0"/>
              <a:t>Unmet social needs that contribute to poor health</a:t>
            </a:r>
          </a:p>
          <a:p>
            <a:endParaRPr lang="en-US" sz="2000" dirty="0"/>
          </a:p>
        </p:txBody>
      </p:sp>
    </p:spTree>
    <p:extLst>
      <p:ext uri="{BB962C8B-B14F-4D97-AF65-F5344CB8AC3E}">
        <p14:creationId xmlns:p14="http://schemas.microsoft.com/office/powerpoint/2010/main" val="2086770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docProps/app.xml><?xml version="1.0" encoding="utf-8"?>
<Properties xmlns="http://schemas.openxmlformats.org/officeDocument/2006/extended-properties" xmlns:vt="http://schemas.openxmlformats.org/officeDocument/2006/docPropsVTypes">
  <TotalTime>43976</TotalTime>
  <Words>8779</Words>
  <Application>Microsoft Office PowerPoint</Application>
  <PresentationFormat>Widescreen</PresentationFormat>
  <Paragraphs>609</Paragraphs>
  <Slides>68</Slides>
  <Notes>54</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68</vt:i4>
      </vt:variant>
    </vt:vector>
  </HeadingPairs>
  <TitlesOfParts>
    <vt:vector size="91" baseType="lpstr">
      <vt:lpstr>ＭＳ Ｐゴシック</vt:lpstr>
      <vt:lpstr>Arial</vt:lpstr>
      <vt:lpstr>Arial </vt:lpstr>
      <vt:lpstr>Arial Black</vt:lpstr>
      <vt:lpstr>Calibri</vt:lpstr>
      <vt:lpstr>Calibri Light</vt:lpstr>
      <vt:lpstr>Graphik</vt:lpstr>
      <vt:lpstr>Graphik Black</vt:lpstr>
      <vt:lpstr>Graphik Semibold</vt:lpstr>
      <vt:lpstr>Helvetica Light</vt:lpstr>
      <vt:lpstr>Ink Free</vt:lpstr>
      <vt:lpstr>Mangal</vt:lpstr>
      <vt:lpstr>Times New Roman</vt:lpstr>
      <vt:lpstr>Trajan Pro</vt:lpstr>
      <vt:lpstr>Office Theme</vt:lpstr>
      <vt:lpstr>3_Custom Design</vt:lpstr>
      <vt:lpstr>2_Custom Design</vt:lpstr>
      <vt:lpstr>1_Office Theme</vt:lpstr>
      <vt:lpstr>Custom Design</vt:lpstr>
      <vt:lpstr>3_Office Theme</vt:lpstr>
      <vt:lpstr>1_Custom Design</vt:lpstr>
      <vt:lpstr>2_Office Theme</vt:lpstr>
      <vt:lpstr>13_Master layouts_Warm colour palette </vt:lpstr>
      <vt:lpstr>Public Health Social Work 101</vt:lpstr>
      <vt:lpstr>PRESENTATION OUTLINE</vt:lpstr>
      <vt:lpstr>1. Defining Health and the Current Health Landscape</vt:lpstr>
      <vt:lpstr>THE CURRENT LANDSCAPE</vt:lpstr>
      <vt:lpstr>What is Health? </vt:lpstr>
      <vt:lpstr>WHO Today: Six Dimensions of Health and Wellness </vt:lpstr>
      <vt:lpstr>Health and Health Care Occur in Systems </vt:lpstr>
      <vt:lpstr>U.S. Health System:  Complex &amp; Beset by Challenges </vt:lpstr>
      <vt:lpstr>Challenges Across Domains </vt:lpstr>
      <vt:lpstr>The American Health Care Paradox: World’s Most Expensive System…</vt:lpstr>
      <vt:lpstr>…with the Worst Outcomes</vt:lpstr>
      <vt:lpstr>Measures of Performance</vt:lpstr>
      <vt:lpstr>Example: Average Life Expectancy</vt:lpstr>
      <vt:lpstr>Also …Within Country Disparities</vt:lpstr>
      <vt:lpstr>Infant Mortality by Race in the U.S.</vt:lpstr>
      <vt:lpstr>But Why? </vt:lpstr>
      <vt:lpstr>Addressing Unmet Social Needs in Health Systems </vt:lpstr>
      <vt:lpstr>2. Brief Review of Health Social Work </vt:lpstr>
      <vt:lpstr>Social Work’s Role in Health</vt:lpstr>
      <vt:lpstr>Many Types of Health Social Work</vt:lpstr>
      <vt:lpstr>Contemporary Roles of HSW</vt:lpstr>
      <vt:lpstr>Health Social Work (Largely) Downstream</vt:lpstr>
      <vt:lpstr>Changing How We View and Do Health Social Work</vt:lpstr>
      <vt:lpstr>Adopting Public/Population Health Approaches</vt:lpstr>
      <vt:lpstr>3. Public Health Social Work </vt:lpstr>
      <vt:lpstr>Public Health Social Work (PHSW)</vt:lpstr>
      <vt:lpstr>A Brief History of PHSW</vt:lpstr>
      <vt:lpstr>Social Work and Public Health: “Inseparable?”</vt:lpstr>
      <vt:lpstr>What Comprised Early Public Health Social Work? </vt:lpstr>
      <vt:lpstr>PHSW Timeline:  Early 20th Century Successes </vt:lpstr>
      <vt:lpstr>PHSW Timeline:  Leadership</vt:lpstr>
      <vt:lpstr>PHSW: Educational Efforts </vt:lpstr>
      <vt:lpstr>PHSW Timeline: Hindsight is 20/20</vt:lpstr>
      <vt:lpstr>The Primary Rationale for Reclaiming PHSW…</vt:lpstr>
      <vt:lpstr>4. PHSW: Reclaiming for Greater Health Impact </vt:lpstr>
      <vt:lpstr>PHSW: Pathways to Greater Impact </vt:lpstr>
      <vt:lpstr>Deliberately Link Public Health and Social Work</vt:lpstr>
      <vt:lpstr>Understanding Both Fields </vt:lpstr>
      <vt:lpstr>The Public Health System</vt:lpstr>
      <vt:lpstr>Public Health’s Ten Essential Services </vt:lpstr>
      <vt:lpstr>Common Ground: Complementary Approaches </vt:lpstr>
      <vt:lpstr>Complementary Theory Bases/Models/Approaches </vt:lpstr>
      <vt:lpstr>Critical Practice Orientation  Differences</vt:lpstr>
      <vt:lpstr>When Public Health and Social Work Bridge…</vt:lpstr>
      <vt:lpstr>Reclaim and Conceptualize Public Health Social Work </vt:lpstr>
      <vt:lpstr>The Wheel of PHSW</vt:lpstr>
      <vt:lpstr>PHSW: Clinical AND Macro </vt:lpstr>
      <vt:lpstr>How PHSW Can Increase Social Work’s Health Impact</vt:lpstr>
      <vt:lpstr>Can Social Work Have Greater Impact? </vt:lpstr>
      <vt:lpstr>Visualizing SW Health Impact</vt:lpstr>
      <vt:lpstr>SW Health Impact Model Implications </vt:lpstr>
      <vt:lpstr>5. PHSW in Action</vt:lpstr>
      <vt:lpstr>PHSW in Action:  Dual Professional Competence </vt:lpstr>
      <vt:lpstr>Updated Competencies Needed! </vt:lpstr>
      <vt:lpstr>PHSW and the Ten Essential Public Health Services </vt:lpstr>
      <vt:lpstr>But What Do PHSWs Do?</vt:lpstr>
      <vt:lpstr>Social Work Competencies</vt:lpstr>
      <vt:lpstr>Public Health Competencies </vt:lpstr>
      <vt:lpstr>PowerPoint Presentation</vt:lpstr>
      <vt:lpstr>Preparedness and response of Public Health social Workers during COVID-19  </vt:lpstr>
      <vt:lpstr>COVID-19: Pandemic Disaster </vt:lpstr>
      <vt:lpstr>Various Forms of SW  Disaster Response</vt:lpstr>
      <vt:lpstr>Why Social Work is Needed</vt:lpstr>
      <vt:lpstr>Immediate Functions of Social Work during COVID-19 response</vt:lpstr>
      <vt:lpstr>COVID-19 Response</vt:lpstr>
      <vt:lpstr>Application of PHSW Core  Concepts to COVID-19 Response</vt:lpstr>
      <vt:lpstr>PHSW 101 Authors</vt:lpstr>
      <vt:lpstr>More on the ALPS Project</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Julie Cederbaum</cp:lastModifiedBy>
  <cp:revision>340</cp:revision>
  <dcterms:created xsi:type="dcterms:W3CDTF">2018-05-14T19:56:24Z</dcterms:created>
  <dcterms:modified xsi:type="dcterms:W3CDTF">2020-04-30T20:53:44Z</dcterms:modified>
</cp:coreProperties>
</file>